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5" r:id="rId2"/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76" r:id="rId11"/>
    <p:sldId id="261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58" r:id="rId21"/>
    <p:sldId id="274" r:id="rId22"/>
    <p:sldId id="273" r:id="rId23"/>
    <p:sldId id="288" r:id="rId24"/>
    <p:sldId id="279" r:id="rId25"/>
    <p:sldId id="289" r:id="rId26"/>
    <p:sldId id="293" r:id="rId27"/>
    <p:sldId id="290" r:id="rId28"/>
    <p:sldId id="292" r:id="rId29"/>
    <p:sldId id="291" r:id="rId30"/>
    <p:sldId id="287" r:id="rId31"/>
    <p:sldId id="280" r:id="rId32"/>
    <p:sldId id="281" r:id="rId33"/>
    <p:sldId id="283" r:id="rId34"/>
    <p:sldId id="284" r:id="rId35"/>
    <p:sldId id="285" r:id="rId36"/>
    <p:sldId id="286" r:id="rId37"/>
    <p:sldId id="294" r:id="rId38"/>
    <p:sldId id="282" r:id="rId39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573" autoAdjust="0"/>
    <p:restoredTop sz="86364" autoAdjust="0"/>
  </p:normalViewPr>
  <p:slideViewPr>
    <p:cSldViewPr>
      <p:cViewPr>
        <p:scale>
          <a:sx n="75" d="100"/>
          <a:sy n="75" d="100"/>
        </p:scale>
        <p:origin x="-2652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480241-3A0A-48C8-9CE6-715E60017D6A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1CAEDC-1369-4B7E-A0B7-8C80199E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1456-86D3-4963-8E54-7668BE218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809A-E493-404A-896F-355F4EC9C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47192-0013-4A32-B30F-C932D7CF6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46B9-A788-4AED-8F43-9785F3816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72BB-9158-46A3-AD38-E6BB0B461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9E4C-5207-4A18-97F9-00852617F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92D5-0C0A-4608-B667-D9F0A2969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186A-6390-4D4D-9072-00870FED8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CBCA-C9D3-45FF-8C6F-8BC5D6CF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4BF22-DF75-46C2-9993-3DC8255E7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AED2-69CB-4889-B484-ED25500E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6096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492875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6492875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91016B-54E5-41A8-B5B9-A5C566F07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my\Onto\proj\Korea\screenshots\logo-2-circles-small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38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ztechno.com/wiki/display/~veselin.stoyanov@icb.bg" TargetMode="External"/><Relationship Id="rId2" Type="http://schemas.openxmlformats.org/officeDocument/2006/relationships/hyperlink" Target="https://www.wiztechno.com/wiki/display/~vladimir@sirma.b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ztechno.com/wiki/display/~yoon4me@gmail.com" TargetMode="External"/><Relationship Id="rId5" Type="http://schemas.openxmlformats.org/officeDocument/2006/relationships/hyperlink" Target="https://www.wiztechno.com/wiki/display/~dimitar.birov@fmi.uni-sofia.bg" TargetMode="External"/><Relationship Id="rId4" Type="http://schemas.openxmlformats.org/officeDocument/2006/relationships/hyperlink" Target="https://www.wiztechno.com/wiki/display/~bojil.dobrev@iu-edu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maps/ms?ie=UTF8&amp;msa=0&amp;msid=105833408128032902805.00048bfbba4ecb314e822&amp;ll=22.755921,-86.660156&amp;spn=111.015734,270.527344&amp;z=3&amp;iwloc=00048c867b5e6a0a59178" TargetMode="External"/><Relationship Id="rId2" Type="http://schemas.openxmlformats.org/officeDocument/2006/relationships/hyperlink" Target="http://www.slideshare.net/lod2project/a-comparative-census-of-eu-data-initiatives-martin-kaltenbck-2612011-brussels-belgiu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atterns.com/display/wikipatterns/Wikipatterns" TargetMode="External"/><Relationship Id="rId2" Type="http://schemas.openxmlformats.org/officeDocument/2006/relationships/hyperlink" Target="http://www.wikipatterns.com/display/wikipatterns/WikiGarden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pages/eBulgaria2020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914400" y="3565525"/>
            <a:ext cx="731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solidFill>
                  <a:srgbClr val="A9A9A9"/>
                </a:solidFill>
              </a:rPr>
              <a:t>pptPlex Section Divider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714500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00"/>
                </a:solidFill>
                <a:latin typeface="+mj-lt"/>
              </a:rPr>
              <a:t>ITCC Roadmap: Approach, Areas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914400" y="4251325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A9A9A9"/>
                </a:solidFill>
              </a:rPr>
              <a:t>The slides after this divider will be grouped into a section and given the label you type above.  Feel free to move this slide to any position in the deck.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914400" y="3565525"/>
            <a:ext cx="731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solidFill>
                  <a:srgbClr val="A9A9A9"/>
                </a:solidFill>
              </a:rPr>
              <a:t>pptPlex Section Divider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714500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00"/>
                </a:solidFill>
                <a:latin typeface="+mj-lt"/>
              </a:rPr>
              <a:t>Project Ideas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914400" y="4251325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A9A9A9"/>
                </a:solidFill>
              </a:rPr>
              <a:t>The slides after this divider will be grouped into a section and given the label you type above.  Feel free to move this slide to any position in the deck.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Project Ideas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C071D-F59A-4339-A8F0-423E2E1AC8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85800"/>
          <a:ext cx="9143999" cy="5860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4389"/>
                <a:gridCol w="2127810"/>
                <a:gridCol w="4953000"/>
                <a:gridCol w="1828800"/>
              </a:tblGrid>
              <a:tr h="914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540" marR="9540" marT="4770" marB="4770"/>
                </a:tc>
                <a:tc>
                  <a:txBody>
                    <a:bodyPr/>
                    <a:lstStyle/>
                    <a:p>
                      <a:r>
                        <a:rPr lang="en-ZW" sz="1200" u="none" dirty="0" smtClean="0"/>
                        <a:t>Project Idea</a:t>
                      </a:r>
                      <a:endParaRPr lang="en-US" sz="1200" u="none" dirty="0"/>
                    </a:p>
                  </a:txBody>
                  <a:tcPr marL="9540" marR="9540" marT="4770" marB="4770"/>
                </a:tc>
                <a:tc>
                  <a:txBody>
                    <a:bodyPr/>
                    <a:lstStyle/>
                    <a:p>
                      <a:r>
                        <a:rPr lang="en-ZW" sz="1200" dirty="0" smtClean="0"/>
                        <a:t>Description</a:t>
                      </a:r>
                      <a:endParaRPr lang="en-US" sz="1200" dirty="0"/>
                    </a:p>
                  </a:txBody>
                  <a:tcPr marL="9540" marR="9540" marT="4770" marB="4770"/>
                </a:tc>
                <a:tc>
                  <a:txBody>
                    <a:bodyPr/>
                    <a:lstStyle/>
                    <a:p>
                      <a:r>
                        <a:rPr lang="en-ZW" sz="1200" dirty="0" smtClean="0"/>
                        <a:t>Author(s)</a:t>
                      </a:r>
                      <a:endParaRPr lang="en-US" sz="1200" dirty="0"/>
                    </a:p>
                  </a:txBody>
                  <a:tcPr marL="9540" marR="9540" marT="4770" marB="4770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Analysis of ICT Innovative Trends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Analysis of current status and innovation development trends in the ICT field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Hristo Hristov (MTITC)</a:t>
                      </a:r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eGov Data Modeling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Establish eGov data modeling practices and center of excellence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2"/>
                        </a:rPr>
                        <a:t>Vladimir Alexiev (Ontotext)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eGov evaluation portal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Portal with information about eGov strategy, KPI values, project selection criteria, performance appraisal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Veselin Stoyanov (ICB)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 err="1"/>
                        <a:t>eGovFrame</a:t>
                      </a:r>
                      <a:r>
                        <a:rPr lang="en-US" sz="1200" u="none" dirty="0"/>
                        <a:t> Pilot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 eServices for SU using KR </a:t>
                      </a:r>
                      <a:r>
                        <a:rPr lang="en-US" sz="1200" dirty="0" err="1"/>
                        <a:t>eGovFrame</a:t>
                      </a:r>
                      <a:r>
                        <a:rPr lang="en-US" sz="1200" dirty="0"/>
                        <a:t>, assess its usability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2"/>
                        </a:rPr>
                        <a:t>Vladimir Alexiev (Ontotext)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Enterprise Architecture Training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Training for government specialists in Enterprise Architecture Management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Veselin Stoyanov (ICB)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Enterprise Architecture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Enterprise Architecture refers to the integrated modeling of objectives, processes, organizational structure, applications, IT infrastructure, data and documents in the organization.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Veselin Stoyanov (ICB)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Game-centric Education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Game-centric Technology-Enhanced Education (GAMEDU)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Boyan Bonchev (SU FMI)</a:t>
                      </a:r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Good Project Governance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Improving project governance and public accountability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2"/>
                        </a:rPr>
                        <a:t>Vladimir Alexiev (Ontotext)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Human and technology exchange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Foster exchange, cooperation, researcher mobility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4"/>
                        </a:rPr>
                        <a:t>Bojil Dobrev (SU R&amp;D)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ITCC Communication and Collaboration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Establish and maintain ITCC Communication and Collaboration infrastructure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2"/>
                        </a:rPr>
                        <a:t>Vladimir Alexiev (Ontotext)</a:t>
                      </a:r>
                      <a:endParaRPr lang="en-US" sz="1200" dirty="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ITIL for eService delivery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Use ITIL reference processes to improve the delivery and maintenance of eGov services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Veselin Stoyanov (ICB)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12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ITIL for eServices design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Use ITIL reference processes to improve design processes for eServices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Veselin Stoyanov (ICB)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13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ITIL Training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ITIL training for government employees for delivery and support of eServices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Veselin Stoyanov (ICB)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14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Mobile eServices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Pilot project for creating mobile access to eServices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5"/>
                        </a:rPr>
                        <a:t>Dimitar Birov (SU FMI)</a:t>
                      </a:r>
                      <a:r>
                        <a:rPr lang="en-US" sz="1200"/>
                        <a:t>, </a:t>
                      </a:r>
                      <a:r>
                        <a:rPr lang="en-US" sz="1200">
                          <a:hlinkClick r:id="rId2"/>
                        </a:rPr>
                        <a:t>Vladimir Alexiev (Ontotext)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15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Semantic Services for Cultural Heritage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Community-Oriented Map-Based Portal for Cultural Heritage with Semantic Services (COMPORHESS)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Boyan Bonchev (SU FMI), </a:t>
                      </a:r>
                      <a:r>
                        <a:rPr lang="en-US" sz="1200">
                          <a:hlinkClick r:id="rId5"/>
                        </a:rPr>
                        <a:t>Dimitar Birov (SU FMI)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16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Semantic Technologies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Joint Korea-Bulgaria study of Semantic Technologies for building advanced eGov Infrastructure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6"/>
                        </a:rPr>
                        <a:t>Jaehong Yoon (ITCC)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17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Technology consulting, training, market analysis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Technical consulting and support, eGov training, eGov market analysis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4"/>
                        </a:rPr>
                        <a:t>Bojil Dobrev (SU R&amp;D)</a:t>
                      </a:r>
                      <a:endParaRPr lang="en-US" sz="1200"/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18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University eServices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eServices as the Road to Administrative Reform at Universities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Denitsa Hinkova, Prof Tanev (SU)</a:t>
                      </a:r>
                    </a:p>
                  </a:txBody>
                  <a:tcPr marL="9540" marR="9540" marT="4770" marB="4770" anchor="ctr"/>
                </a:tc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University reference process models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Creation of reference process models for Universities</a:t>
                      </a:r>
                    </a:p>
                  </a:txBody>
                  <a:tcPr marL="9540" marR="9540" marT="4770" marB="477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3"/>
                        </a:rPr>
                        <a:t>Veselin Stoyanov (ICB)</a:t>
                      </a:r>
                      <a:endParaRPr lang="en-US" sz="1200" dirty="0"/>
                    </a:p>
                  </a:txBody>
                  <a:tcPr marL="9540" marR="9540" marT="4770" marB="4770" anchor="ctr"/>
                </a:tc>
              </a:tr>
            </a:tbl>
          </a:graphicData>
        </a:graphic>
      </p:graphicFrame>
      <p:sp>
        <p:nvSpPr>
          <p:cNvPr id="12398" name="AutoShape 1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399" name="AutoShape 2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0" name="AutoShape 3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1" name="AutoShape 4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2" name="AutoShape 5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3" name="AutoShape 6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4" name="AutoShape 7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5" name="AutoShape 8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6" name="AutoShape 9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7" name="AutoShape 10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8" name="AutoShape 11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09" name="AutoShape 12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10" name="AutoShape 13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11" name="AutoShape 14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12" name="AutoShape 15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13" name="AutoShape 16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414" name="AutoShape 17" descr="https://www.wiztechno.com/wiki/images/icons/user_12.gif"/>
          <p:cNvSpPr>
            <a:spLocks noChangeAspect="1" noChangeArrowheads="1"/>
          </p:cNvSpPr>
          <p:nvPr/>
        </p:nvSpPr>
        <p:spPr bwMode="auto">
          <a:xfrm>
            <a:off x="0" y="0"/>
            <a:ext cx="114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Project Idea Grouping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867400"/>
          </a:xfrm>
        </p:spPr>
        <p:txBody>
          <a:bodyPr/>
          <a:lstStyle/>
          <a:p>
            <a:pPr eaLnBrk="1" hangingPunct="1"/>
            <a:r>
              <a:rPr lang="en-US" sz="2000" b="1" i="1" smtClean="0"/>
              <a:t>Technology Projects</a:t>
            </a:r>
            <a:endParaRPr lang="en-US" sz="2000" smtClean="0"/>
          </a:p>
          <a:p>
            <a:pPr lvl="1" eaLnBrk="1" hangingPunct="1"/>
            <a:r>
              <a:rPr lang="en-US" sz="1800" smtClean="0"/>
              <a:t>eGovFrame Pilot </a:t>
            </a:r>
          </a:p>
          <a:p>
            <a:pPr lvl="1" eaLnBrk="1" hangingPunct="1"/>
            <a:r>
              <a:rPr lang="en-US" sz="1800" smtClean="0"/>
              <a:t>Mobile eServices </a:t>
            </a:r>
          </a:p>
          <a:p>
            <a:pPr lvl="1" eaLnBrk="1" hangingPunct="1"/>
            <a:r>
              <a:rPr lang="en-US" sz="1800" smtClean="0"/>
              <a:t>University eServices </a:t>
            </a:r>
          </a:p>
          <a:p>
            <a:pPr lvl="1" eaLnBrk="1" hangingPunct="1"/>
            <a:r>
              <a:rPr lang="en-US" sz="1800" smtClean="0"/>
              <a:t>University reference process models </a:t>
            </a:r>
          </a:p>
          <a:p>
            <a:pPr eaLnBrk="1" hangingPunct="1"/>
            <a:r>
              <a:rPr lang="en-US" sz="2000" b="1" i="1" smtClean="0"/>
              <a:t>eGov Design</a:t>
            </a:r>
            <a:endParaRPr lang="en-US" sz="2000" smtClean="0"/>
          </a:p>
          <a:p>
            <a:pPr lvl="1" eaLnBrk="1" hangingPunct="1"/>
            <a:r>
              <a:rPr lang="en-US" sz="1800" smtClean="0"/>
              <a:t>eGov Data Modeling </a:t>
            </a:r>
          </a:p>
          <a:p>
            <a:pPr lvl="1" eaLnBrk="1" hangingPunct="1"/>
            <a:r>
              <a:rPr lang="en-US" sz="1800" smtClean="0"/>
              <a:t>Enterprise Architecture Training </a:t>
            </a:r>
          </a:p>
          <a:p>
            <a:pPr lvl="1" eaLnBrk="1" hangingPunct="1"/>
            <a:r>
              <a:rPr lang="en-US" sz="1800" smtClean="0"/>
              <a:t>Enterprise Architecture </a:t>
            </a:r>
          </a:p>
          <a:p>
            <a:pPr eaLnBrk="1" hangingPunct="1"/>
            <a:r>
              <a:rPr lang="en-US" sz="2000" b="1" i="1" smtClean="0"/>
              <a:t>Public Governance</a:t>
            </a:r>
            <a:endParaRPr lang="en-US" sz="2000" smtClean="0"/>
          </a:p>
          <a:p>
            <a:pPr lvl="1" eaLnBrk="1" hangingPunct="1"/>
            <a:r>
              <a:rPr lang="en-US" sz="1800" smtClean="0"/>
              <a:t>eGov evaluation portal </a:t>
            </a:r>
          </a:p>
          <a:p>
            <a:pPr lvl="1" eaLnBrk="1" hangingPunct="1"/>
            <a:r>
              <a:rPr lang="en-US" sz="1800" smtClean="0"/>
              <a:t>Good Project Governance </a:t>
            </a:r>
          </a:p>
          <a:p>
            <a:pPr eaLnBrk="1" hangingPunct="1"/>
            <a:r>
              <a:rPr lang="en-US" sz="2000" b="1" i="1" smtClean="0"/>
              <a:t>IT Governance</a:t>
            </a:r>
            <a:endParaRPr lang="en-US" sz="2000" smtClean="0"/>
          </a:p>
          <a:p>
            <a:pPr lvl="1" eaLnBrk="1" hangingPunct="1"/>
            <a:r>
              <a:rPr lang="en-US" sz="1800" smtClean="0"/>
              <a:t>ITIL for eService delivery </a:t>
            </a:r>
          </a:p>
          <a:p>
            <a:pPr lvl="1" eaLnBrk="1" hangingPunct="1"/>
            <a:r>
              <a:rPr lang="en-US" sz="1800" smtClean="0"/>
              <a:t>ITIL for eServices design </a:t>
            </a:r>
          </a:p>
          <a:p>
            <a:pPr lvl="1" eaLnBrk="1" hangingPunct="1"/>
            <a:r>
              <a:rPr lang="en-US" sz="1800" smtClean="0"/>
              <a:t>ITIL Training 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2000" smtClean="0"/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791200"/>
          </a:xfrm>
        </p:spPr>
        <p:txBody>
          <a:bodyPr/>
          <a:lstStyle/>
          <a:p>
            <a:pPr eaLnBrk="1" hangingPunct="1"/>
            <a:r>
              <a:rPr lang="en-US" sz="2000" b="1" i="1" smtClean="0"/>
              <a:t>Semantic Technologies, Innovation</a:t>
            </a:r>
            <a:endParaRPr lang="en-US" sz="2000" smtClean="0"/>
          </a:p>
          <a:p>
            <a:pPr lvl="1" eaLnBrk="1" hangingPunct="1"/>
            <a:r>
              <a:rPr lang="en-US" sz="1800" smtClean="0"/>
              <a:t>Semantic Technologies </a:t>
            </a:r>
          </a:p>
          <a:p>
            <a:pPr lvl="1" eaLnBrk="1" hangingPunct="1"/>
            <a:r>
              <a:rPr lang="en-US" sz="1800" smtClean="0"/>
              <a:t>Semantic Services for Cultural Heritage </a:t>
            </a:r>
          </a:p>
          <a:p>
            <a:pPr eaLnBrk="1" hangingPunct="1"/>
            <a:r>
              <a:rPr lang="en-US" sz="2000" b="1" i="1" smtClean="0"/>
              <a:t>Consulting Activities</a:t>
            </a:r>
            <a:endParaRPr lang="en-US" sz="2000" smtClean="0"/>
          </a:p>
          <a:p>
            <a:pPr lvl="1" eaLnBrk="1" hangingPunct="1"/>
            <a:r>
              <a:rPr lang="en-US" sz="1800" smtClean="0"/>
              <a:t>Analysis of ICT Innovative Trends </a:t>
            </a:r>
          </a:p>
          <a:p>
            <a:pPr lvl="1" eaLnBrk="1" hangingPunct="1"/>
            <a:r>
              <a:rPr lang="en-US" sz="1800" smtClean="0"/>
              <a:t>Technology consulting, training, market analysis </a:t>
            </a:r>
          </a:p>
          <a:p>
            <a:pPr eaLnBrk="1" hangingPunct="1"/>
            <a:r>
              <a:rPr lang="en-US" sz="2000" b="1" i="1" smtClean="0"/>
              <a:t>Supporting Activities</a:t>
            </a:r>
            <a:endParaRPr lang="en-US" sz="2000" smtClean="0"/>
          </a:p>
          <a:p>
            <a:pPr lvl="1" eaLnBrk="1" hangingPunct="1"/>
            <a:r>
              <a:rPr lang="en-US" sz="1800" smtClean="0"/>
              <a:t>Human and technology exchange </a:t>
            </a:r>
          </a:p>
          <a:p>
            <a:pPr lvl="1" eaLnBrk="1" hangingPunct="1"/>
            <a:r>
              <a:rPr lang="en-US" sz="1800" smtClean="0"/>
              <a:t>ITCC Communication and Collaboration </a:t>
            </a:r>
          </a:p>
          <a:p>
            <a:pPr eaLnBrk="1" hangingPunct="1"/>
            <a:r>
              <a:rPr lang="en-US" sz="2000" b="1" i="1" smtClean="0"/>
              <a:t>Miscellaneous</a:t>
            </a:r>
            <a:endParaRPr lang="en-US" sz="2000" smtClean="0"/>
          </a:p>
          <a:p>
            <a:pPr lvl="1" eaLnBrk="1" hangingPunct="1"/>
            <a:r>
              <a:rPr lang="en-US" sz="1800" smtClean="0"/>
              <a:t>Game-centric Education 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2DB24-33C8-49DF-80D0-1D47CEC1E3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Description Format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943600"/>
          </a:xfrm>
        </p:spPr>
        <p:txBody>
          <a:bodyPr/>
          <a:lstStyle/>
          <a:p>
            <a:pPr eaLnBrk="1" hangingPunct="1"/>
            <a:r>
              <a:rPr lang="en-US" b="1" smtClean="0"/>
              <a:t>Situation</a:t>
            </a:r>
          </a:p>
          <a:p>
            <a:pPr lvl="1" eaLnBrk="1" hangingPunct="1"/>
            <a:r>
              <a:rPr lang="en-US" smtClean="0"/>
              <a:t>What is the current situation in BG eGov relation to the idea's subject</a:t>
            </a:r>
          </a:p>
          <a:p>
            <a:pPr eaLnBrk="1" hangingPunct="1"/>
            <a:r>
              <a:rPr lang="en-US" b="1" smtClean="0"/>
              <a:t>Problems</a:t>
            </a:r>
          </a:p>
          <a:p>
            <a:pPr lvl="1" eaLnBrk="1" hangingPunct="1"/>
            <a:r>
              <a:rPr lang="en-US" smtClean="0"/>
              <a:t>What are the perceived problems</a:t>
            </a:r>
          </a:p>
          <a:p>
            <a:pPr eaLnBrk="1" hangingPunct="1"/>
            <a:r>
              <a:rPr lang="en-US" b="1" smtClean="0"/>
              <a:t>Needs</a:t>
            </a:r>
          </a:p>
          <a:p>
            <a:pPr lvl="1" eaLnBrk="1" hangingPunct="1"/>
            <a:r>
              <a:rPr lang="en-US" smtClean="0"/>
              <a:t>What needs and requirements the project should satisfy</a:t>
            </a:r>
          </a:p>
          <a:p>
            <a:pPr eaLnBrk="1" hangingPunct="1"/>
            <a:r>
              <a:rPr lang="en-US" b="1" smtClean="0"/>
              <a:t>Possible Approach</a:t>
            </a:r>
          </a:p>
          <a:p>
            <a:pPr lvl="1" eaLnBrk="1" hangingPunct="1"/>
            <a:r>
              <a:rPr lang="en-US" smtClean="0"/>
              <a:t>What could be possible project tasks and deliverables</a:t>
            </a:r>
          </a:p>
          <a:p>
            <a:pPr eaLnBrk="1" hangingPunct="1"/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75A9E-EBA7-4EDA-B56E-520A3DB94FC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Project Idea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eGovFrame Pilot</a:t>
            </a:r>
          </a:p>
          <a:p>
            <a:pPr lvl="1" eaLnBrk="1" hangingPunct="1"/>
            <a:r>
              <a:rPr lang="en-US" sz="2000" smtClean="0"/>
              <a:t>Create eServices for SU using KR eGovFrame, assess its usability</a:t>
            </a:r>
          </a:p>
          <a:p>
            <a:pPr eaLnBrk="1" hangingPunct="1"/>
            <a:r>
              <a:rPr lang="en-US" sz="2400" b="1" smtClean="0"/>
              <a:t>Situation</a:t>
            </a:r>
          </a:p>
          <a:p>
            <a:pPr lvl="1" eaLnBrk="1" hangingPunct="1"/>
            <a:r>
              <a:rPr lang="en-US" sz="2000" smtClean="0"/>
              <a:t>The BG Government has stated an intention to create numerous new eServices for the benefit of citizens and businesses:</a:t>
            </a:r>
          </a:p>
          <a:p>
            <a:pPr lvl="1" eaLnBrk="1" hangingPunct="1"/>
            <a:r>
              <a:rPr lang="en-US" sz="2000" smtClean="0"/>
              <a:t>About 50 current projects will or have created eServices for central and regional administrations</a:t>
            </a:r>
          </a:p>
          <a:p>
            <a:pPr lvl="1" eaLnBrk="1" hangingPunct="1"/>
            <a:r>
              <a:rPr lang="en-US" sz="2000" smtClean="0"/>
              <a:t>As part of the MTITC eGov project, 100 new services will be created within a year</a:t>
            </a:r>
          </a:p>
          <a:p>
            <a:pPr lvl="1" eaLnBrk="1" hangingPunct="1"/>
            <a:r>
              <a:rPr lang="en-US" sz="2000" smtClean="0"/>
              <a:t>A lot more services should be created in the future</a:t>
            </a:r>
          </a:p>
          <a:p>
            <a:pPr lvl="1" eaLnBrk="1" hangingPunct="1"/>
            <a:r>
              <a:rPr lang="en-US" sz="2000" smtClean="0"/>
              <a:t>Countries with highly developed eGovernment run tens of thousands of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0A01D-6691-41A2-80F1-73640CD301F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Project Idea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Problems</a:t>
            </a:r>
          </a:p>
          <a:p>
            <a:pPr lvl="1" eaLnBrk="1" hangingPunct="1"/>
            <a:r>
              <a:rPr lang="en-US" sz="2000" smtClean="0"/>
              <a:t>Most of these projects run independently, there is little coordination between them, and no reuse</a:t>
            </a:r>
          </a:p>
          <a:p>
            <a:pPr lvl="1" eaLnBrk="1" hangingPunct="1"/>
            <a:r>
              <a:rPr lang="en-US" sz="2000" smtClean="0"/>
              <a:t>Creating services is expensive, since commonalities in implementation are not researched and exploited</a:t>
            </a:r>
          </a:p>
          <a:p>
            <a:pPr lvl="1" eaLnBrk="1" hangingPunct="1"/>
            <a:r>
              <a:rPr lang="en-US" sz="2000" smtClean="0"/>
              <a:t>The budget for the MTITC eGov project to create 100 new services is 70k BGN per service</a:t>
            </a:r>
          </a:p>
          <a:p>
            <a:pPr lvl="1" eaLnBrk="1" hangingPunct="1"/>
            <a:r>
              <a:rPr lang="en-US" sz="2000" smtClean="0"/>
              <a:t>Best practices show that given a proper underlying IT system and appropriate levels of reuse, cost can be reduced to 20k BGN per service</a:t>
            </a:r>
          </a:p>
          <a:p>
            <a:pPr lvl="1" eaLnBrk="1" hangingPunct="1"/>
            <a:r>
              <a:rPr lang="en-US" sz="2000" smtClean="0"/>
              <a:t>When services address related business functions (e.g. Civil registration in two regions) independently, this creates further problems: </a:t>
            </a:r>
          </a:p>
          <a:p>
            <a:pPr lvl="2" eaLnBrk="1" hangingPunct="1"/>
            <a:r>
              <a:rPr lang="en-US" sz="1600" smtClean="0"/>
              <a:t>Usability: it is harder for the citizen to use the services since he needs to learn new paradigms every time</a:t>
            </a:r>
          </a:p>
          <a:p>
            <a:pPr lvl="2" eaLnBrk="1" hangingPunct="1"/>
            <a:r>
              <a:rPr lang="en-US" sz="1600" smtClean="0"/>
              <a:t>Interoperability: it is harder for the two administrations to exchange data</a:t>
            </a:r>
          </a:p>
          <a:p>
            <a:pPr lvl="1" eaLnBrk="1" hangingPunct="1"/>
            <a:r>
              <a:rPr lang="en-US" sz="2000" smtClean="0"/>
              <a:t>Open Source is not widely used in Bulgaria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E5E48-E29A-4763-B54A-1B5B4362319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Project Idea (3)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Needs</a:t>
            </a:r>
          </a:p>
          <a:p>
            <a:pPr lvl="1" eaLnBrk="1" hangingPunct="1"/>
            <a:r>
              <a:rPr lang="en-US" sz="2000" smtClean="0"/>
              <a:t>There is need to create or adopt an eServices Technology Framework (ETF), which facilitates the creation of eServices.</a:t>
            </a:r>
          </a:p>
          <a:p>
            <a:pPr lvl="1" eaLnBrk="1" hangingPunct="1"/>
            <a:r>
              <a:rPr lang="en-US" sz="2000" smtClean="0"/>
              <a:t>Commonality of implementation will:</a:t>
            </a:r>
          </a:p>
          <a:p>
            <a:pPr lvl="2" eaLnBrk="1" hangingPunct="1"/>
            <a:r>
              <a:rPr lang="en-US" sz="1600" smtClean="0"/>
              <a:t>Set a standard for user interfaces</a:t>
            </a:r>
          </a:p>
          <a:p>
            <a:pPr lvl="2" eaLnBrk="1" hangingPunct="1"/>
            <a:r>
              <a:rPr lang="en-US" sz="1600" smtClean="0"/>
              <a:t>Improve usability by allowing ETF improvements to propagate to all eServices created with ETF</a:t>
            </a:r>
          </a:p>
          <a:p>
            <a:pPr lvl="2" eaLnBrk="1" hangingPunct="1"/>
            <a:r>
              <a:rPr lang="en-US" sz="1600" smtClean="0"/>
              <a:t>Facilitate real interoperability</a:t>
            </a:r>
          </a:p>
          <a:p>
            <a:pPr lvl="1" eaLnBrk="1" hangingPunct="1"/>
            <a:r>
              <a:rPr lang="en-US" sz="2000" smtClean="0"/>
              <a:t>Desired goals:</a:t>
            </a:r>
          </a:p>
          <a:p>
            <a:pPr lvl="2" eaLnBrk="1" hangingPunct="1"/>
            <a:r>
              <a:rPr lang="en-US" sz="1600" smtClean="0"/>
              <a:t>creating eServices should become an easy byproduct of creating any government IT system. The ETF should not be a hurdle for developers to overcome, but a delight to work with</a:t>
            </a:r>
          </a:p>
          <a:p>
            <a:pPr lvl="2" eaLnBrk="1" hangingPunct="1"/>
            <a:r>
              <a:rPr lang="en-US" sz="1600" smtClean="0"/>
              <a:t>the ETF should be open source, so it can be used and extended by government contractors collaboratively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887B2-A075-41ED-AF1D-32257464C5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Project Idea</a:t>
            </a:r>
            <a:r>
              <a:rPr lang="bg-BG" smtClean="0"/>
              <a:t> (4)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000" b="1" smtClean="0"/>
              <a:t>Desired ETF Functionalities</a:t>
            </a:r>
          </a:p>
          <a:p>
            <a:pPr lvl="2" eaLnBrk="1" hangingPunct="1"/>
            <a:r>
              <a:rPr lang="en-US" sz="1600" smtClean="0"/>
              <a:t>Data modeling</a:t>
            </a:r>
          </a:p>
          <a:p>
            <a:pPr lvl="2" eaLnBrk="1" hangingPunct="1"/>
            <a:r>
              <a:rPr lang="en-US" sz="1600" smtClean="0"/>
              <a:t>Data persistence</a:t>
            </a:r>
          </a:p>
          <a:p>
            <a:pPr lvl="2" eaLnBrk="1" hangingPunct="1"/>
            <a:r>
              <a:rPr lang="en-US" sz="1600" smtClean="0"/>
              <a:t>Screen generation, based on an enriched data model, including GUI hints (e.g. size, position and widget used for each field)</a:t>
            </a:r>
          </a:p>
          <a:p>
            <a:pPr lvl="2" eaLnBrk="1" hangingPunct="1"/>
            <a:r>
              <a:rPr lang="en-US" sz="1600" smtClean="0"/>
              <a:t>Automatic online and offline data validation, based on XML Schema types and cross-field validation rules in the data model</a:t>
            </a:r>
          </a:p>
          <a:p>
            <a:pPr lvl="2" eaLnBrk="1" hangingPunct="1"/>
            <a:r>
              <a:rPr lang="en-US" sz="1600" smtClean="0"/>
              <a:t>Context-based error reporting (error is shown in a tooltip over the offending field)</a:t>
            </a:r>
          </a:p>
          <a:p>
            <a:pPr lvl="2" eaLnBrk="1" hangingPunct="1"/>
            <a:r>
              <a:rPr lang="en-US" sz="1600" smtClean="0"/>
              <a:t>Workflow and BPM functionality</a:t>
            </a:r>
          </a:p>
          <a:p>
            <a:pPr lvl="2" eaLnBrk="1" hangingPunct="1"/>
            <a:r>
              <a:rPr lang="en-US" sz="1600" smtClean="0"/>
              <a:t>Printing (PDF generation) of eService-related documents that are legally binding (Austrian best practice) and have typographic quality</a:t>
            </a:r>
          </a:p>
          <a:p>
            <a:pPr lvl="2" eaLnBrk="1" hangingPunct="1"/>
            <a:r>
              <a:rPr lang="en-US" sz="1600" smtClean="0"/>
              <a:t>Unified access to eServices through the eGov Portal, facilitating automatic service metering (usage metrics) and statistics</a:t>
            </a:r>
          </a:p>
          <a:p>
            <a:pPr lvl="2" eaLnBrk="1" hangingPunct="1"/>
            <a:r>
              <a:rPr lang="en-US" sz="1600" smtClean="0"/>
              <a:t>Working with eSignatures</a:t>
            </a:r>
          </a:p>
          <a:p>
            <a:pPr lvl="2" eaLnBrk="1" hangingPunct="1"/>
            <a:r>
              <a:rPr lang="en-US" sz="1600" smtClean="0"/>
              <a:t>Storing of Draft versions of documents</a:t>
            </a:r>
          </a:p>
          <a:p>
            <a:pPr lvl="2" eaLnBrk="1" hangingPunct="1"/>
            <a:r>
              <a:rPr lang="en-US" sz="1600" smtClean="0"/>
              <a:t>Document exchange through Unified System for Electronic Document Exchange (USEDE)</a:t>
            </a:r>
          </a:p>
          <a:p>
            <a:pPr lvl="2" eaLnBrk="1" hangingPunct="1"/>
            <a:r>
              <a:rPr lang="en-US" sz="1600" smtClean="0"/>
              <a:t>Etc, etc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424B8-BA62-4C52-AF93-47D2A5A6F9D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Project Idea</a:t>
            </a:r>
            <a:r>
              <a:rPr lang="bg-BG" smtClean="0"/>
              <a:t> (5)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Possible Approach</a:t>
            </a:r>
          </a:p>
          <a:p>
            <a:pPr lvl="1" eaLnBrk="1" hangingPunct="1"/>
            <a:r>
              <a:rPr lang="en-US" sz="2000" smtClean="0"/>
              <a:t>Research best practices, both technical (e.g. use of screen generation) and organizational (project execution, reuse): </a:t>
            </a:r>
          </a:p>
          <a:p>
            <a:pPr lvl="2" eaLnBrk="1" hangingPunct="1"/>
            <a:r>
              <a:rPr lang="en-US" sz="1600" smtClean="0"/>
              <a:t>BG agencies that have created successful and highly used services (e.g. National Revenue Agency, Bulgarian Customs Agency, National Statistical Institute)</a:t>
            </a:r>
          </a:p>
          <a:p>
            <a:pPr lvl="2" eaLnBrk="1" hangingPunct="1"/>
            <a:r>
              <a:rPr lang="en-US" sz="1600" smtClean="0"/>
              <a:t>Other governments</a:t>
            </a:r>
          </a:p>
          <a:p>
            <a:pPr lvl="1" eaLnBrk="1" hangingPunct="1"/>
            <a:r>
              <a:rPr lang="en-US" sz="2000" smtClean="0"/>
              <a:t>Run a pilot project to adopt the KR </a:t>
            </a:r>
            <a:r>
              <a:rPr lang="en-US" sz="2000" b="1" smtClean="0"/>
              <a:t>eGovFrame</a:t>
            </a:r>
            <a:r>
              <a:rPr lang="en-US" sz="2000" smtClean="0"/>
              <a:t>, which NIA has promised to donate to BG </a:t>
            </a:r>
          </a:p>
          <a:p>
            <a:pPr lvl="1" eaLnBrk="1" hangingPunct="1"/>
            <a:r>
              <a:rPr lang="en-US" sz="2000" smtClean="0"/>
              <a:t>Implement a couple of eServices for Sofia University (SU) using eGovFrame</a:t>
            </a:r>
          </a:p>
          <a:p>
            <a:pPr lvl="1" eaLnBrk="1" hangingPunct="1"/>
            <a:r>
              <a:rPr lang="en-US" sz="2000" smtClean="0"/>
              <a:t>Create an eGovFrame Assessment Report: ease of use, understandability, universality, cost of creating services, required additions to comply with BG eGov law</a:t>
            </a:r>
          </a:p>
          <a:p>
            <a:pPr lvl="1" eaLnBrk="1" hangingPunct="1"/>
            <a:r>
              <a:rPr lang="en-US" sz="2000" smtClean="0"/>
              <a:t>Future steps if the pilot is successful:</a:t>
            </a:r>
          </a:p>
          <a:p>
            <a:pPr lvl="2" eaLnBrk="1" hangingPunct="1"/>
            <a:r>
              <a:rPr lang="en-US" sz="1600" smtClean="0"/>
              <a:t>Adapt eGovFrame to BG legislation and extend it with BG-specific functions</a:t>
            </a:r>
          </a:p>
          <a:p>
            <a:pPr lvl="2" eaLnBrk="1" hangingPunct="1"/>
            <a:r>
              <a:rPr lang="en-US" sz="1600" smtClean="0"/>
              <a:t>Establish a center of excellence to facilitate the use of ETF, support developers, maintain and extend it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8BB4D-0910-4F99-8BEC-30183F74CDB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914400" y="3565525"/>
            <a:ext cx="731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solidFill>
                  <a:srgbClr val="A9A9A9"/>
                </a:solidFill>
              </a:rPr>
              <a:t>pptPlex Section Divider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714500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00"/>
                </a:solidFill>
                <a:latin typeface="+mj-lt"/>
              </a:rPr>
              <a:t>Selected Projects (1)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914400" y="4251325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A9A9A9"/>
                </a:solidFill>
              </a:rPr>
              <a:t>The slides after this divider will be grouped into a section and given the label you type above.  Feel free to move this slide to any position in the deck.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3: ITCC Roadmap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Vladimir Alexiev, PhD, PMP</a:t>
            </a:r>
            <a:br>
              <a:rPr lang="en-US" dirty="0" smtClean="0"/>
            </a:br>
            <a:r>
              <a:rPr lang="en-US" dirty="0" smtClean="0"/>
              <a:t>Ontotext &amp; ICT Cluster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3613C-8A5B-4E99-AB6C-DE88FDB8BB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BG-KR eGov Experts Workshop: Project 3: ITCC Roadmap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Actual Approach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ZW" smtClean="0"/>
              <a:t>Due to time pressure, we skipped the short list</a:t>
            </a:r>
          </a:p>
          <a:p>
            <a:pPr eaLnBrk="1" hangingPunct="1"/>
            <a:r>
              <a:rPr lang="en-ZW" smtClean="0"/>
              <a:t>Project timeline:</a:t>
            </a:r>
          </a:p>
          <a:p>
            <a:pPr lvl="1" eaLnBrk="1" hangingPunct="1"/>
            <a:r>
              <a:rPr lang="en-ZW" smtClean="0"/>
              <a:t>Start: Feb 10 </a:t>
            </a:r>
          </a:p>
          <a:p>
            <a:pPr lvl="1" eaLnBrk="1" hangingPunct="1"/>
            <a:r>
              <a:rPr lang="en-ZW" smtClean="0"/>
              <a:t>Project ideas collected until: Mar 1, discussed: Mar 2</a:t>
            </a:r>
          </a:p>
          <a:p>
            <a:pPr lvl="1" eaLnBrk="1" hangingPunct="1"/>
            <a:r>
              <a:rPr lang="en-ZW" smtClean="0"/>
              <a:t>Ideas combined and selected: Mar 8</a:t>
            </a:r>
          </a:p>
          <a:p>
            <a:pPr lvl="1" eaLnBrk="1" hangingPunct="1"/>
            <a:r>
              <a:rPr lang="en-ZW" smtClean="0"/>
              <a:t>Roadmap to be approved by Steering Committee: Mar 11 &amp; 12</a:t>
            </a:r>
          </a:p>
          <a:p>
            <a:pPr eaLnBrk="1" hangingPunct="1"/>
            <a:r>
              <a:rPr lang="en-US" smtClean="0"/>
              <a:t>Actual Numbers:</a:t>
            </a:r>
          </a:p>
          <a:p>
            <a:pPr lvl="1" eaLnBrk="1" hangingPunct="1"/>
            <a:r>
              <a:rPr lang="en-US" smtClean="0"/>
              <a:t>Ideas submitted: 19</a:t>
            </a:r>
          </a:p>
          <a:p>
            <a:pPr lvl="1" eaLnBrk="1" hangingPunct="1"/>
            <a:r>
              <a:rPr lang="en-ZW" smtClean="0"/>
              <a:t>Ideas combined and selected: 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 Mar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86B27-CE54-4415-B9CB-7F764883617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Selected Projects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5943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1. Joint Projects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1.1 Semantic Web for eGov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1.2 eService Technology Framework adopting KR eGovFrame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1.3 eGov Best Practices research &amp; recommendation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1.4 Analysis of ICT innovation trends</a:t>
            </a:r>
          </a:p>
          <a:p>
            <a:pPr>
              <a:buFont typeface="Arial" charset="0"/>
              <a:buNone/>
            </a:pPr>
            <a:r>
              <a:rPr lang="en-US" sz="2800" smtClean="0"/>
              <a:t>2. Technology and HR Exchange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2.1 Korea-Bulgaria ICT Forum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2.2 Students/Lecturers Exchange Programme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2.3 Provision of Korean Digital Content</a:t>
            </a:r>
          </a:p>
          <a:p>
            <a:pPr>
              <a:buFont typeface="Arial" charset="0"/>
              <a:buNone/>
            </a:pPr>
            <a:r>
              <a:rPr lang="en-US" sz="2800" smtClean="0"/>
              <a:t>3. Support Actions (Internal Management)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3.1 ITCC Communication and Collaboration, Web Site</a:t>
            </a:r>
          </a:p>
          <a:p>
            <a:pPr lvl="1">
              <a:buFont typeface="Arial" charset="0"/>
              <a:buNone/>
            </a:pPr>
            <a:r>
              <a:rPr lang="en-US" sz="2400" smtClean="0"/>
              <a:t>3.2 Financial Management</a:t>
            </a:r>
          </a:p>
          <a:p>
            <a:r>
              <a:rPr lang="en-US" sz="2400" smtClean="0">
                <a:solidFill>
                  <a:schemeClr val="accent1"/>
                </a:solidFill>
              </a:rPr>
              <a:t>(Note: I made up the numbering)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0AA85-8E9F-4399-B3AD-A71043B4C0E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1.1 Semantic Web for eGov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Pilot application of Semantic Technologies for advanced eGov infrastructure</a:t>
            </a:r>
          </a:p>
          <a:p>
            <a:pPr eaLnBrk="1" hangingPunct="1">
              <a:defRPr/>
            </a:pPr>
            <a:r>
              <a:rPr lang="en-US" b="1" dirty="0" smtClean="0"/>
              <a:t>Situation</a:t>
            </a:r>
          </a:p>
          <a:p>
            <a:pPr lvl="1" eaLnBrk="1" hangingPunct="1">
              <a:defRPr/>
            </a:pPr>
            <a:r>
              <a:rPr lang="en-US" dirty="0" smtClean="0"/>
              <a:t>Innovative emerging area: Web 3.0; led by W3C</a:t>
            </a:r>
          </a:p>
          <a:p>
            <a:pPr lvl="1" eaLnBrk="1" hangingPunct="1">
              <a:defRPr/>
            </a:pPr>
            <a:r>
              <a:rPr lang="en-US" dirty="0" smtClean="0"/>
              <a:t>KR &amp; BG are leading countries in their regions</a:t>
            </a:r>
          </a:p>
          <a:p>
            <a:pPr eaLnBrk="1" hangingPunct="1">
              <a:defRPr/>
            </a:pPr>
            <a:r>
              <a:rPr lang="en-US" b="1" dirty="0" smtClean="0"/>
              <a:t>Opportunities</a:t>
            </a:r>
          </a:p>
          <a:p>
            <a:pPr lvl="1" eaLnBrk="1" hangingPunct="1">
              <a:defRPr/>
            </a:pPr>
            <a:r>
              <a:rPr lang="en-US" dirty="0" smtClean="0"/>
              <a:t>Highest potential for high-tech collaboration</a:t>
            </a:r>
          </a:p>
          <a:p>
            <a:pPr lvl="1" eaLnBrk="1" hangingPunct="1">
              <a:defRPr/>
            </a:pPr>
            <a:r>
              <a:rPr lang="en-US" dirty="0" smtClean="0"/>
              <a:t>Commercialize next generation technology </a:t>
            </a:r>
          </a:p>
          <a:p>
            <a:pPr lvl="1" eaLnBrk="1" hangingPunct="1">
              <a:defRPr/>
            </a:pPr>
            <a:r>
              <a:rPr lang="en-US" dirty="0" smtClean="0"/>
              <a:t>Better services for citizens</a:t>
            </a:r>
          </a:p>
          <a:p>
            <a:pPr eaLnBrk="1" hangingPunct="1">
              <a:defRPr/>
            </a:pPr>
            <a:r>
              <a:rPr lang="en-US" b="1" dirty="0" smtClean="0"/>
              <a:t>Possible pilot application areas</a:t>
            </a:r>
            <a:endParaRPr lang="en-US" dirty="0" smtClean="0"/>
          </a:p>
          <a:p>
            <a:pPr lvl="1" fontAlgn="t">
              <a:defRPr/>
            </a:pPr>
            <a:r>
              <a:rPr lang="en-US" dirty="0" smtClean="0"/>
              <a:t>Open Government Data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Comparative census of EU data initiatives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World Map of Open Gov Data Initiatives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Semantic [Meta-] Search</a:t>
            </a:r>
          </a:p>
          <a:p>
            <a:pPr lvl="1" eaLnBrk="1" hangingPunct="1">
              <a:defRPr/>
            </a:pPr>
            <a:r>
              <a:rPr lang="en-US" dirty="0" smtClean="0"/>
              <a:t>Bulgarian Cultural Heritage</a:t>
            </a:r>
          </a:p>
          <a:p>
            <a:pPr lvl="1" eaLnBrk="1" hangingPunct="1">
              <a:defRPr/>
            </a:pPr>
            <a:r>
              <a:rPr lang="en-US" dirty="0" smtClean="0"/>
              <a:t>Mobile and Social eServices</a:t>
            </a:r>
          </a:p>
          <a:p>
            <a:pPr eaLnBrk="1" hangingPunct="1">
              <a:defRPr/>
            </a:pPr>
            <a:endParaRPr lang="en-ZW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9BF2A-B971-4CB5-92C2-D69FFCF5C8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924800" cy="533400"/>
          </a:xfrm>
        </p:spPr>
        <p:txBody>
          <a:bodyPr/>
          <a:lstStyle/>
          <a:p>
            <a:r>
              <a:rPr lang="en-US" smtClean="0"/>
              <a:t>Map of Open Gov Data Initiatives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A7032-2E2B-4905-9AE5-4C16F6AF72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058275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5181600"/>
          <a:ext cx="4056739" cy="13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970"/>
                <a:gridCol w="3403769"/>
              </a:tblGrid>
              <a:tr h="285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Color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Legend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62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local or regional governmental authorities</a:t>
                      </a:r>
                    </a:p>
                  </a:txBody>
                  <a:tcPr marL="9525" marR="9525" marT="9525" marB="0" anchor="b"/>
                </a:tc>
              </a:tr>
              <a:tr h="262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GREEN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local or regional private initiatives</a:t>
                      </a:r>
                    </a:p>
                  </a:txBody>
                  <a:tcPr marL="9525" marR="9525" marT="9525" marB="0" anchor="b"/>
                </a:tc>
              </a:tr>
              <a:tr h="262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YELLOW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nationwide governmental authorities</a:t>
                      </a:r>
                    </a:p>
                  </a:txBody>
                  <a:tcPr marL="9525" marR="9525" marT="9525" marB="0" anchor="b"/>
                </a:tc>
              </a:tr>
              <a:tr h="262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BLUE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nationwide private initiatives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1.2 ETF adopting KR eGovFrame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ZW" dirty="0" smtClean="0"/>
              <a:t>Pilot an </a:t>
            </a:r>
            <a:r>
              <a:rPr lang="en-ZW" b="1" dirty="0" smtClean="0"/>
              <a:t>open source </a:t>
            </a:r>
            <a:r>
              <a:rPr lang="en-ZW" dirty="0" smtClean="0"/>
              <a:t>eService Technology Framework (ETF) adopting KR </a:t>
            </a:r>
            <a:r>
              <a:rPr lang="en-ZW" dirty="0" err="1" smtClean="0"/>
              <a:t>eGovFrame</a:t>
            </a:r>
            <a:endParaRPr lang="en-ZW" dirty="0" smtClean="0"/>
          </a:p>
          <a:p>
            <a:pPr>
              <a:defRPr/>
            </a:pPr>
            <a:r>
              <a:rPr lang="en-ZW" b="1" dirty="0" smtClean="0"/>
              <a:t>Situation</a:t>
            </a:r>
          </a:p>
          <a:p>
            <a:pPr lvl="1">
              <a:defRPr/>
            </a:pPr>
            <a:r>
              <a:rPr lang="en-ZW" dirty="0" smtClean="0"/>
              <a:t>Many eServices are in development in BG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Projects run independently, little coordination, no reuse</a:t>
            </a:r>
          </a:p>
          <a:p>
            <a:pPr lvl="1">
              <a:defRPr/>
            </a:pPr>
            <a:r>
              <a:rPr lang="en-US" dirty="0" smtClean="0">
                <a:ea typeface="굴림" pitchFamily="34" charset="-127"/>
              </a:rPr>
              <a:t>E.g. each region develops its own civil document services, although the database (</a:t>
            </a:r>
            <a:r>
              <a:rPr lang="bg-BG" dirty="0" smtClean="0">
                <a:ea typeface="굴림" pitchFamily="34" charset="-127"/>
              </a:rPr>
              <a:t>ЕСГРАОН) </a:t>
            </a:r>
            <a:r>
              <a:rPr lang="en-US" dirty="0" smtClean="0">
                <a:ea typeface="굴림" pitchFamily="34" charset="-127"/>
              </a:rPr>
              <a:t>is centralized</a:t>
            </a:r>
            <a:endParaRPr lang="bg-BG" dirty="0" smtClean="0">
              <a:ea typeface="굴림" pitchFamily="34" charset="-127"/>
            </a:endParaRPr>
          </a:p>
          <a:p>
            <a:pPr>
              <a:defRPr/>
            </a:pPr>
            <a:r>
              <a:rPr lang="en-ZW" b="1" dirty="0" smtClean="0"/>
              <a:t>Benefits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Government: economies, reuse, vendor independence, easier interoperability (real, not just legislated)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Users: better usability through standard UI &amp; functions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Developers : open standard system, collaboration, SME</a:t>
            </a:r>
          </a:p>
          <a:p>
            <a:pPr>
              <a:defRPr/>
            </a:pPr>
            <a:r>
              <a:rPr lang="en-US" b="1" dirty="0" smtClean="0"/>
              <a:t>Possible pilot application areas</a:t>
            </a:r>
            <a:endParaRPr lang="en-US" dirty="0" smtClean="0"/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Municipal eServices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University reference process model &amp; eServices</a:t>
            </a:r>
          </a:p>
          <a:p>
            <a:pPr lvl="1">
              <a:defRPr/>
            </a:pPr>
            <a:endParaRPr lang="en-ZW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98152-55F0-46FB-A02A-49F049E0082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smtClean="0"/>
              <a:t>eGovFrame Runtime Env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B03FF-EC71-4CBF-8D51-6D10BD33E8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77724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57200" y="58674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Mapping to Open Source frameworks: </a:t>
            </a:r>
            <a:r>
              <a:rPr lang="en-US" sz="1600"/>
              <a:t>http://www.egovframe.go.kr/EgovEnvRun_Eng.jsp?menu=1&amp;submenu=3&amp;leftsub=1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smtClean="0"/>
              <a:t>eGovFrame Development Env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smtClean="0"/>
              <a:t>Based on open source, Java, Eclipse</a:t>
            </a:r>
            <a:r>
              <a:rPr lang="en-US" dirty="0" smtClean="0"/>
              <a:t>. Includes:</a:t>
            </a:r>
            <a:endParaRPr lang="en-US" b="1" dirty="0" smtClean="0"/>
          </a:p>
          <a:p>
            <a:pPr>
              <a:defRPr/>
            </a:pPr>
            <a:r>
              <a:rPr lang="en-US" dirty="0" smtClean="0"/>
              <a:t>Development Environment Main</a:t>
            </a:r>
          </a:p>
          <a:p>
            <a:pPr lvl="1">
              <a:defRPr/>
            </a:pPr>
            <a:r>
              <a:rPr lang="en-US" dirty="0" smtClean="0"/>
              <a:t>introductory contents and links to the development tools</a:t>
            </a:r>
          </a:p>
          <a:p>
            <a:pPr>
              <a:defRPr/>
            </a:pPr>
            <a:r>
              <a:rPr lang="en-US" dirty="0" smtClean="0"/>
              <a:t>Methodology and Template</a:t>
            </a:r>
          </a:p>
          <a:p>
            <a:pPr lvl="1">
              <a:defRPr/>
            </a:pPr>
            <a:r>
              <a:rPr lang="en-US" dirty="0" smtClean="0"/>
              <a:t>various documentations for developing </a:t>
            </a:r>
            <a:r>
              <a:rPr lang="en-US" dirty="0" err="1" smtClean="0"/>
              <a:t>eGovFrame</a:t>
            </a:r>
            <a:r>
              <a:rPr lang="en-US" dirty="0" smtClean="0"/>
              <a:t> applications</a:t>
            </a:r>
          </a:p>
          <a:p>
            <a:pPr>
              <a:defRPr/>
            </a:pPr>
            <a:r>
              <a:rPr lang="en-US" dirty="0" smtClean="0"/>
              <a:t>Implementation Toolset</a:t>
            </a:r>
          </a:p>
          <a:p>
            <a:pPr lvl="1">
              <a:defRPr/>
            </a:pPr>
            <a:r>
              <a:rPr lang="en-US" dirty="0" smtClean="0"/>
              <a:t>IDE</a:t>
            </a:r>
          </a:p>
          <a:p>
            <a:pPr lvl="1">
              <a:defRPr/>
            </a:pPr>
            <a:r>
              <a:rPr lang="en-US" dirty="0" smtClean="0"/>
              <a:t>Editor (</a:t>
            </a:r>
            <a:r>
              <a:rPr lang="en-US" dirty="0" err="1" smtClean="0"/>
              <a:t>SourceCode</a:t>
            </a:r>
            <a:r>
              <a:rPr lang="en-US" dirty="0" smtClean="0"/>
              <a:t>, UML, ERD, DBIO, </a:t>
            </a:r>
            <a:r>
              <a:rPr lang="en-US" dirty="0" err="1" smtClean="0"/>
              <a:t>WebFlow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b="1" dirty="0" smtClean="0"/>
              <a:t>Automatic </a:t>
            </a:r>
            <a:r>
              <a:rPr lang="en-US" dirty="0" smtClean="0"/>
              <a:t>Code Generation and Inspection</a:t>
            </a:r>
          </a:p>
          <a:p>
            <a:pPr lvl="1">
              <a:defRPr/>
            </a:pPr>
            <a:r>
              <a:rPr lang="en-US" dirty="0" smtClean="0"/>
              <a:t>Debug setup (Local, Remote)</a:t>
            </a:r>
          </a:p>
          <a:p>
            <a:pPr>
              <a:defRPr/>
            </a:pPr>
            <a:r>
              <a:rPr lang="en-US" dirty="0" smtClean="0"/>
              <a:t>Test Toolset</a:t>
            </a:r>
          </a:p>
          <a:p>
            <a:pPr lvl="1">
              <a:defRPr/>
            </a:pPr>
            <a:r>
              <a:rPr lang="en-US" dirty="0" smtClean="0"/>
              <a:t>write test code, automate testing</a:t>
            </a:r>
          </a:p>
          <a:p>
            <a:pPr lvl="1">
              <a:defRPr/>
            </a:pPr>
            <a:r>
              <a:rPr lang="en-US" dirty="0" err="1" smtClean="0"/>
              <a:t>JUnit</a:t>
            </a:r>
            <a:r>
              <a:rPr lang="en-US" dirty="0" smtClean="0"/>
              <a:t> Test Framework, Eclipse </a:t>
            </a:r>
            <a:r>
              <a:rPr lang="en-US" dirty="0" err="1" smtClean="0"/>
              <a:t>Plugin</a:t>
            </a:r>
            <a:r>
              <a:rPr lang="en-US" dirty="0" smtClean="0"/>
              <a:t>, Ant Task, Maven2 </a:t>
            </a:r>
            <a:r>
              <a:rPr lang="en-US" dirty="0" err="1" smtClean="0"/>
              <a:t>Plugin</a:t>
            </a:r>
            <a:r>
              <a:rPr lang="en-US" dirty="0" smtClean="0"/>
              <a:t>, Excel reporting of test results</a:t>
            </a:r>
          </a:p>
          <a:p>
            <a:pPr>
              <a:defRPr/>
            </a:pPr>
            <a:r>
              <a:rPr lang="en-US" dirty="0" smtClean="0"/>
              <a:t>Deployment Toolset</a:t>
            </a:r>
          </a:p>
          <a:p>
            <a:pPr lvl="1">
              <a:defRPr/>
            </a:pPr>
            <a:r>
              <a:rPr lang="en-US" dirty="0" smtClean="0"/>
              <a:t>FTP transmission of web app archive (WAR) to Application Server</a:t>
            </a:r>
          </a:p>
          <a:p>
            <a:pPr lvl="1">
              <a:defRPr/>
            </a:pPr>
            <a:r>
              <a:rPr lang="en-US" dirty="0" smtClean="0"/>
              <a:t>WAR deployment, start/stop</a:t>
            </a:r>
          </a:p>
          <a:p>
            <a:pPr>
              <a:defRPr/>
            </a:pPr>
            <a:r>
              <a:rPr lang="en-US" dirty="0" smtClean="0"/>
              <a:t>Issue Management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93DF0-1A50-4FF7-B369-32F297799EB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smtClean="0"/>
              <a:t>eGovFrame Common Services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5059363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User Authentication/Directory Service (4)</a:t>
            </a:r>
          </a:p>
          <a:p>
            <a:pPr lvl="1">
              <a:defRPr/>
            </a:pPr>
            <a:r>
              <a:rPr lang="en-US" dirty="0" smtClean="0"/>
              <a:t>User Authentication (2)</a:t>
            </a:r>
          </a:p>
          <a:p>
            <a:pPr lvl="1">
              <a:defRPr/>
            </a:pPr>
            <a:r>
              <a:rPr lang="en-US" dirty="0" smtClean="0"/>
              <a:t>Directory Service (LDAP) (2)</a:t>
            </a:r>
          </a:p>
          <a:p>
            <a:pPr>
              <a:defRPr/>
            </a:pPr>
            <a:r>
              <a:rPr lang="en-US" dirty="0" smtClean="0"/>
              <a:t>Security (8)</a:t>
            </a:r>
          </a:p>
          <a:p>
            <a:pPr lvl="1">
              <a:defRPr/>
            </a:pPr>
            <a:r>
              <a:rPr lang="en-US" dirty="0" smtClean="0"/>
              <a:t>Real Name Authentication (2)</a:t>
            </a:r>
          </a:p>
          <a:p>
            <a:pPr lvl="1">
              <a:defRPr/>
            </a:pPr>
            <a:r>
              <a:rPr lang="en-US" dirty="0" smtClean="0"/>
              <a:t>Role/Rights Management (5)</a:t>
            </a:r>
          </a:p>
          <a:p>
            <a:pPr lvl="1">
              <a:defRPr/>
            </a:pPr>
            <a:r>
              <a:rPr lang="en-US" dirty="0" smtClean="0"/>
              <a:t>Encryption/Decryption (1)</a:t>
            </a:r>
          </a:p>
          <a:p>
            <a:pPr>
              <a:defRPr/>
            </a:pPr>
            <a:r>
              <a:rPr lang="en-US" dirty="0" smtClean="0"/>
              <a:t>Statistics/Reporting (5)</a:t>
            </a:r>
          </a:p>
          <a:p>
            <a:pPr>
              <a:defRPr/>
            </a:pPr>
            <a:r>
              <a:rPr lang="en-US" dirty="0" smtClean="0"/>
              <a:t>Collaboration (22)</a:t>
            </a:r>
          </a:p>
          <a:p>
            <a:pPr lvl="1">
              <a:defRPr/>
            </a:pPr>
            <a:r>
              <a:rPr lang="en-US" dirty="0" smtClean="0"/>
              <a:t>Board (10)</a:t>
            </a:r>
          </a:p>
          <a:p>
            <a:pPr lvl="1">
              <a:defRPr/>
            </a:pPr>
            <a:r>
              <a:rPr lang="en-US" dirty="0" smtClean="0"/>
              <a:t>Community (4)</a:t>
            </a:r>
          </a:p>
          <a:p>
            <a:pPr lvl="1">
              <a:defRPr/>
            </a:pPr>
            <a:r>
              <a:rPr lang="en-US" dirty="0" smtClean="0"/>
              <a:t>SMS (1)</a:t>
            </a:r>
          </a:p>
          <a:p>
            <a:pPr lvl="1">
              <a:defRPr/>
            </a:pPr>
            <a:r>
              <a:rPr lang="en-US" dirty="0" smtClean="0"/>
              <a:t>Schedule Management(4)</a:t>
            </a:r>
          </a:p>
          <a:p>
            <a:pPr lvl="1">
              <a:defRPr/>
            </a:pPr>
            <a:r>
              <a:rPr lang="en-US" dirty="0" smtClean="0"/>
              <a:t>Email (1)</a:t>
            </a:r>
          </a:p>
          <a:p>
            <a:pPr lvl="1">
              <a:defRPr/>
            </a:pPr>
            <a:r>
              <a:rPr lang="en-US" dirty="0" smtClean="0"/>
              <a:t>Address Book/Name Card (2)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038600" cy="5334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User Support (36)</a:t>
            </a:r>
          </a:p>
          <a:p>
            <a:pPr lvl="1">
              <a:defRPr/>
            </a:pPr>
            <a:r>
              <a:rPr lang="en-US" dirty="0" smtClean="0"/>
              <a:t>User Management (3)</a:t>
            </a:r>
          </a:p>
          <a:p>
            <a:pPr lvl="1">
              <a:defRPr/>
            </a:pPr>
            <a:r>
              <a:rPr lang="en-US" dirty="0" smtClean="0"/>
              <a:t>Personalization (1)</a:t>
            </a:r>
          </a:p>
          <a:p>
            <a:pPr lvl="1">
              <a:defRPr/>
            </a:pPr>
            <a:r>
              <a:rPr lang="en-US" dirty="0" smtClean="0"/>
              <a:t>Provision Management (3)</a:t>
            </a:r>
          </a:p>
          <a:p>
            <a:pPr lvl="1">
              <a:defRPr/>
            </a:pPr>
            <a:r>
              <a:rPr lang="en-US" dirty="0" smtClean="0"/>
              <a:t>Online Help (6)</a:t>
            </a:r>
          </a:p>
          <a:p>
            <a:pPr lvl="1">
              <a:defRPr/>
            </a:pPr>
            <a:r>
              <a:rPr lang="en-US" dirty="0" smtClean="0"/>
              <a:t>Online Participation (9)</a:t>
            </a:r>
          </a:p>
          <a:p>
            <a:pPr lvl="1">
              <a:defRPr/>
            </a:pPr>
            <a:r>
              <a:rPr lang="en-US" dirty="0" smtClean="0"/>
              <a:t>Information Service/Notification (14)</a:t>
            </a:r>
          </a:p>
          <a:p>
            <a:pPr>
              <a:defRPr/>
            </a:pPr>
            <a:r>
              <a:rPr lang="en-US" dirty="0" smtClean="0"/>
              <a:t>System Management (20)</a:t>
            </a:r>
          </a:p>
          <a:p>
            <a:pPr lvl="1">
              <a:defRPr/>
            </a:pPr>
            <a:r>
              <a:rPr lang="en-US" dirty="0" smtClean="0"/>
              <a:t>Common Code Management (7)</a:t>
            </a:r>
          </a:p>
          <a:p>
            <a:pPr lvl="1">
              <a:defRPr/>
            </a:pPr>
            <a:r>
              <a:rPr lang="en-US" dirty="0" smtClean="0"/>
              <a:t>Log Management (6)</a:t>
            </a:r>
          </a:p>
          <a:p>
            <a:pPr lvl="1">
              <a:defRPr/>
            </a:pPr>
            <a:r>
              <a:rPr lang="en-US" dirty="0" smtClean="0"/>
              <a:t>Menu Management (3)</a:t>
            </a:r>
          </a:p>
          <a:p>
            <a:pPr lvl="1">
              <a:defRPr/>
            </a:pPr>
            <a:r>
              <a:rPr lang="en-US" dirty="0" smtClean="0"/>
              <a:t>Program Management (1)</a:t>
            </a:r>
          </a:p>
          <a:p>
            <a:pPr lvl="1">
              <a:defRPr/>
            </a:pPr>
            <a:r>
              <a:rPr lang="en-US" dirty="0" smtClean="0"/>
              <a:t>Calendar (3)</a:t>
            </a:r>
          </a:p>
          <a:p>
            <a:pPr>
              <a:defRPr/>
            </a:pPr>
            <a:r>
              <a:rPr lang="en-US" dirty="0" smtClean="0"/>
              <a:t>System/Service Integration (4)</a:t>
            </a:r>
          </a:p>
          <a:p>
            <a:pPr>
              <a:defRPr/>
            </a:pPr>
            <a:r>
              <a:rPr lang="en-US" dirty="0" smtClean="0"/>
              <a:t>Utility Technology (74)</a:t>
            </a:r>
          </a:p>
          <a:p>
            <a:pPr lvl="1">
              <a:defRPr/>
            </a:pPr>
            <a:r>
              <a:rPr lang="en-US" dirty="0" smtClean="0"/>
              <a:t>Message Handling (4)</a:t>
            </a:r>
          </a:p>
          <a:p>
            <a:pPr lvl="1">
              <a:defRPr/>
            </a:pPr>
            <a:r>
              <a:rPr lang="en-US" dirty="0" smtClean="0"/>
              <a:t>Print/Output (3)</a:t>
            </a:r>
          </a:p>
          <a:p>
            <a:pPr lvl="1">
              <a:defRPr/>
            </a:pPr>
            <a:r>
              <a:rPr lang="en-US" dirty="0" smtClean="0"/>
              <a:t>Cookie/Session (2)</a:t>
            </a:r>
          </a:p>
          <a:p>
            <a:pPr lvl="1">
              <a:defRPr/>
            </a:pPr>
            <a:r>
              <a:rPr lang="en-US" dirty="0" smtClean="0"/>
              <a:t>Interface/Screen (2)</a:t>
            </a:r>
          </a:p>
          <a:p>
            <a:pPr lvl="1">
              <a:defRPr/>
            </a:pPr>
            <a:r>
              <a:rPr lang="en-US" dirty="0" smtClean="0"/>
              <a:t>Web Editor (1)</a:t>
            </a:r>
          </a:p>
          <a:p>
            <a:pPr lvl="1">
              <a:defRPr/>
            </a:pPr>
            <a:r>
              <a:rPr lang="en-US" dirty="0" smtClean="0"/>
              <a:t>Format/Calculation/Conversion (23)</a:t>
            </a:r>
          </a:p>
          <a:p>
            <a:pPr lvl="1">
              <a:defRPr/>
            </a:pPr>
            <a:r>
              <a:rPr lang="en-US" dirty="0" smtClean="0"/>
              <a:t>System (39)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0F639-664B-4010-8243-D231F54CBA3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57200" y="5334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Includes 181 common shared services</a:t>
            </a:r>
          </a:p>
          <a:p>
            <a:r>
              <a:rPr lang="en-US" sz="1600"/>
              <a:t>http://www.egovframe.go.kr/Egovcmm_Eng.jsp?menu=2&amp;submenu=3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smtClean="0"/>
              <a:t>eGovFrame Service Group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B3AEB-929B-4D0F-BEE2-9D4B278A529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533400"/>
          </a:xfrm>
        </p:spPr>
        <p:txBody>
          <a:bodyPr/>
          <a:lstStyle/>
          <a:p>
            <a:r>
              <a:rPr lang="en-ZW" smtClean="0"/>
              <a:t>eGovFrame Component Passport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FDAF-35B4-43E9-B830-1753AE25EB0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007475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ITCC Projects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Small "seed" projects to kick off ITCC</a:t>
            </a:r>
          </a:p>
          <a:p>
            <a:pPr eaLnBrk="1" hangingPunct="1"/>
            <a:r>
              <a:rPr lang="en-US" smtClean="0"/>
              <a:t>Collaborative effort</a:t>
            </a:r>
          </a:p>
          <a:p>
            <a:pPr eaLnBrk="1" hangingPunct="1"/>
            <a:r>
              <a:rPr lang="en-US" smtClean="0"/>
              <a:t>Effort distribution (underlined: project lead)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 Mar 2011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590800"/>
          <a:ext cx="7868222" cy="298323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4190365"/>
                <a:gridCol w="762635"/>
                <a:gridCol w="1077912"/>
                <a:gridCol w="903288"/>
                <a:gridCol w="93402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kern="1200" dirty="0" smtClean="0"/>
                        <a:t>Project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SU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Sirma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ICB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Total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/>
                        <a:t>1. State of the Art report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sng" kern="1200" dirty="0" smtClean="0"/>
                        <a:t>22</a:t>
                      </a:r>
                      <a:endParaRPr lang="en-US" sz="3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10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3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35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/>
                        <a:t>2. eGov KPIs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1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5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sng" kern="1200" dirty="0" smtClean="0"/>
                        <a:t>19</a:t>
                      </a:r>
                      <a:endParaRPr lang="en-US" sz="3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25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/>
                        <a:t>3. ITCC Roadmap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2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sng" kern="1200" dirty="0" smtClean="0"/>
                        <a:t>10</a:t>
                      </a:r>
                      <a:endParaRPr lang="en-US" sz="3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3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15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/>
                        <a:t>(4. Initial website)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sng" kern="1200" dirty="0" smtClean="0"/>
                        <a:t>5</a:t>
                      </a:r>
                      <a:endParaRPr lang="en-US" sz="3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kern="1200" dirty="0" smtClean="0"/>
                        <a:t>Total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25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30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 smtClean="0"/>
                        <a:t>25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5093B-83D4-4147-9EAB-3235DCC6A2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BG-KR eGov Experts Workshop: Project 3: ITCC Roadmap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914400" y="3565525"/>
            <a:ext cx="731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solidFill>
                  <a:srgbClr val="A9A9A9"/>
                </a:solidFill>
              </a:rPr>
              <a:t>pptPlex Section Divider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714500"/>
            <a:ext cx="7315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00"/>
                </a:solidFill>
                <a:latin typeface="+mj-lt"/>
              </a:rPr>
              <a:t>Selected Projects (2), Implementation</a:t>
            </a:r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914400" y="4251325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A9A9A9"/>
                </a:solidFill>
              </a:rPr>
              <a:t>The slides after this divider will be grouped into a section and given the label you type above.  Feel free to move this slide to any position in the deck.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1.3 eGov Best Practices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ZW" b="1" dirty="0" smtClean="0"/>
              <a:t>Situation</a:t>
            </a:r>
            <a:endParaRPr lang="en-ZW" dirty="0" smtClean="0"/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BG spent significant amount of money for eGov projects </a:t>
            </a:r>
          </a:p>
          <a:p>
            <a:pPr lvl="1">
              <a:defRPr/>
            </a:pPr>
            <a:r>
              <a:rPr lang="en-ZW" altLang="ko-KR" dirty="0" smtClean="0">
                <a:ea typeface="굴림" pitchFamily="34" charset="-127"/>
              </a:rPr>
              <a:t>Few useful eServices, </a:t>
            </a:r>
            <a:r>
              <a:rPr lang="en-US" altLang="ko-KR" dirty="0" smtClean="0">
                <a:ea typeface="굴림" pitchFamily="34" charset="-127"/>
              </a:rPr>
              <a:t>skepticism in society</a:t>
            </a:r>
          </a:p>
          <a:p>
            <a:pPr>
              <a:defRPr/>
            </a:pPr>
            <a:r>
              <a:rPr lang="en-ZW" altLang="ko-KR" b="1" dirty="0" smtClean="0">
                <a:ea typeface="굴림" pitchFamily="34" charset="-127"/>
              </a:rPr>
              <a:t>Problems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No clear and measurable goals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Lack of “Rule of Procedure” for good project governance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Wasted effort</a:t>
            </a:r>
          </a:p>
          <a:p>
            <a:pPr>
              <a:defRPr/>
            </a:pPr>
            <a:r>
              <a:rPr lang="en-ZW" altLang="ko-KR" b="1" dirty="0" smtClean="0">
                <a:ea typeface="굴림" pitchFamily="34" charset="-127"/>
              </a:rPr>
              <a:t>Approach</a:t>
            </a:r>
            <a:endParaRPr lang="en-US" altLang="ko-KR" b="1" dirty="0" smtClean="0">
              <a:ea typeface="굴림" pitchFamily="34" charset="-127"/>
            </a:endParaRP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R</a:t>
            </a:r>
            <a:r>
              <a:rPr lang="en-ZW" dirty="0" err="1" smtClean="0"/>
              <a:t>esearch</a:t>
            </a:r>
            <a:r>
              <a:rPr lang="en-ZW" dirty="0" smtClean="0"/>
              <a:t> KR and world best practices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Gap analysis between best practices &amp; BG practices </a:t>
            </a:r>
          </a:p>
          <a:p>
            <a:pPr lvl="1">
              <a:defRPr/>
            </a:pPr>
            <a:r>
              <a:rPr lang="en-ZW" dirty="0" smtClean="0"/>
              <a:t>Build national consensus, make recommendations</a:t>
            </a:r>
          </a:p>
          <a:p>
            <a:pPr>
              <a:defRPr/>
            </a:pPr>
            <a:r>
              <a:rPr lang="en-ZW" b="1" dirty="0" smtClean="0"/>
              <a:t>Possible project areas</a:t>
            </a:r>
          </a:p>
          <a:p>
            <a:pPr lvl="1">
              <a:defRPr/>
            </a:pPr>
            <a:r>
              <a:rPr lang="en-ZW" dirty="0" smtClean="0"/>
              <a:t>Data Modeling, Business Process Modeling</a:t>
            </a:r>
          </a:p>
          <a:p>
            <a:pPr lvl="1">
              <a:defRPr/>
            </a:pPr>
            <a:r>
              <a:rPr lang="en-ZW" dirty="0" smtClean="0"/>
              <a:t>Enterprise </a:t>
            </a:r>
            <a:r>
              <a:rPr lang="en-ZW" dirty="0" err="1" smtClean="0"/>
              <a:t>Arhitecture</a:t>
            </a:r>
            <a:r>
              <a:rPr lang="en-ZW" dirty="0" smtClean="0"/>
              <a:t>, ITIL</a:t>
            </a:r>
          </a:p>
          <a:p>
            <a:pPr lvl="1">
              <a:defRPr/>
            </a:pPr>
            <a:r>
              <a:rPr lang="en-US" altLang="ko-KR" dirty="0" smtClean="0">
                <a:ea typeface="굴림" pitchFamily="34" charset="-127"/>
              </a:rPr>
              <a:t>Public accountability: eGov Evaluation portal, Project Register</a:t>
            </a:r>
            <a:endParaRPr lang="en-ZW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ACFC0-14C4-4DE5-9A9B-E2DCED17447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1.4 Analysis of ICT innovation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ZW" b="1" dirty="0" smtClean="0"/>
              <a:t>Situation</a:t>
            </a:r>
          </a:p>
          <a:p>
            <a:pPr lvl="1">
              <a:defRPr/>
            </a:pPr>
            <a:r>
              <a:rPr lang="en-US" dirty="0" smtClean="0"/>
              <a:t>Era of global economic crisis</a:t>
            </a:r>
          </a:p>
          <a:p>
            <a:pPr lvl="1">
              <a:defRPr/>
            </a:pPr>
            <a:r>
              <a:rPr lang="en-US" dirty="0" smtClean="0"/>
              <a:t>Lack of competitiveness of BG industries, SME</a:t>
            </a:r>
          </a:p>
          <a:p>
            <a:pPr lvl="1">
              <a:defRPr/>
            </a:pPr>
            <a:r>
              <a:rPr lang="en-US" dirty="0" smtClean="0"/>
              <a:t>ICT is the exception to some extent</a:t>
            </a:r>
          </a:p>
          <a:p>
            <a:pPr>
              <a:defRPr/>
            </a:pPr>
            <a:r>
              <a:rPr lang="en-ZW" b="1" dirty="0" smtClean="0"/>
              <a:t>Needs</a:t>
            </a:r>
          </a:p>
          <a:p>
            <a:pPr lvl="1">
              <a:defRPr/>
            </a:pPr>
            <a:r>
              <a:rPr lang="en-US" dirty="0" smtClean="0"/>
              <a:t>Scientific research to assess the approach</a:t>
            </a:r>
          </a:p>
          <a:p>
            <a:pPr lvl="1">
              <a:defRPr/>
            </a:pPr>
            <a:r>
              <a:rPr lang="en-US" dirty="0" smtClean="0"/>
              <a:t>Redirection of BG industry structure</a:t>
            </a:r>
          </a:p>
          <a:p>
            <a:pPr>
              <a:defRPr/>
            </a:pPr>
            <a:r>
              <a:rPr lang="en-ZW" b="1" dirty="0" smtClean="0"/>
              <a:t>Possible Approach</a:t>
            </a:r>
          </a:p>
          <a:p>
            <a:pPr lvl="1">
              <a:defRPr/>
            </a:pPr>
            <a:r>
              <a:rPr lang="en-US" dirty="0" smtClean="0"/>
              <a:t>Organize expert group for elaborating methodologies</a:t>
            </a:r>
          </a:p>
          <a:p>
            <a:pPr lvl="1">
              <a:defRPr/>
            </a:pPr>
            <a:r>
              <a:rPr lang="en-US" dirty="0" smtClean="0"/>
              <a:t>Assess best practices in countries that overcame the crisis </a:t>
            </a:r>
          </a:p>
          <a:p>
            <a:pPr lvl="1">
              <a:defRPr/>
            </a:pPr>
            <a:r>
              <a:rPr lang="en-US" dirty="0" smtClean="0"/>
              <a:t>Choose BG-suitable products, services &amp; policy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F3F7F-ECF9-4A1C-BD5E-C564B70FC7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2.1 Korea-Bulgaria ICT Forum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Organize two workshops</a:t>
            </a:r>
          </a:p>
          <a:p>
            <a:pPr>
              <a:lnSpc>
                <a:spcPct val="80000"/>
              </a:lnSpc>
            </a:pPr>
            <a:r>
              <a:rPr lang="en-US" altLang="ko-KR" b="1" smtClean="0">
                <a:ea typeface="굴림" pitchFamily="34" charset="-127"/>
              </a:rPr>
              <a:t>Spring: 11 March 2011</a:t>
            </a:r>
            <a:endParaRPr lang="en-US" altLang="ko-KR" smtClean="0">
              <a:ea typeface="굴림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smtClean="0"/>
              <a:t>Place: Sofia, Bulgaria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KR-BG eGov experts workshop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Participants: government officials, industry,  universities</a:t>
            </a:r>
          </a:p>
          <a:p>
            <a:pPr>
              <a:lnSpc>
                <a:spcPct val="80000"/>
              </a:lnSpc>
            </a:pPr>
            <a:r>
              <a:rPr lang="en-US" altLang="ko-KR" b="1" smtClean="0">
                <a:ea typeface="굴림" pitchFamily="34" charset="-127"/>
              </a:rPr>
              <a:t>Autumn: October 2011</a:t>
            </a:r>
            <a:endParaRPr lang="en-US" altLang="ko-KR" smtClean="0">
              <a:ea typeface="굴림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itchFamily="34" charset="-127"/>
              </a:rPr>
              <a:t>Place: Korea or Bulgaria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itchFamily="34" charset="-127"/>
              </a:rPr>
              <a:t>Subject: TBD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itchFamily="34" charset="-127"/>
              </a:rPr>
              <a:t>Participants: TBD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62576-81C5-4FFF-9D59-DEAFD109C3C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533400"/>
          </a:xfrm>
        </p:spPr>
        <p:txBody>
          <a:bodyPr/>
          <a:lstStyle/>
          <a:p>
            <a:r>
              <a:rPr lang="en-US" smtClean="0"/>
              <a:t>2.2 Students/Lecturers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/>
              <a:t>Situation</a:t>
            </a:r>
          </a:p>
          <a:p>
            <a:pPr lvl="1">
              <a:defRPr/>
            </a:pPr>
            <a:r>
              <a:rPr lang="en-US" dirty="0" smtClean="0"/>
              <a:t> Some Masters courses in eGov, eLearning etc</a:t>
            </a:r>
          </a:p>
          <a:p>
            <a:pPr lvl="1">
              <a:defRPr/>
            </a:pPr>
            <a:r>
              <a:rPr lang="en-US" dirty="0" smtClean="0"/>
              <a:t> Teaching is based on literature sources</a:t>
            </a:r>
          </a:p>
          <a:p>
            <a:pPr lvl="1">
              <a:defRPr/>
            </a:pPr>
            <a:r>
              <a:rPr lang="en-US" dirty="0" smtClean="0"/>
              <a:t> BG local lecturers and local experiences</a:t>
            </a:r>
          </a:p>
          <a:p>
            <a:pPr>
              <a:defRPr/>
            </a:pPr>
            <a:r>
              <a:rPr lang="en-US" b="1" dirty="0" smtClean="0"/>
              <a:t>Needs</a:t>
            </a:r>
          </a:p>
          <a:p>
            <a:pPr lvl="1">
              <a:defRPr/>
            </a:pPr>
            <a:r>
              <a:rPr lang="en-US" dirty="0" smtClean="0"/>
              <a:t>Enrich delivery of program with advanced approaches</a:t>
            </a:r>
          </a:p>
          <a:p>
            <a:pPr lvl="1">
              <a:defRPr/>
            </a:pPr>
            <a:r>
              <a:rPr lang="en-US" dirty="0" smtClean="0"/>
              <a:t>Leading countries experiences</a:t>
            </a:r>
          </a:p>
          <a:p>
            <a:pPr>
              <a:defRPr/>
            </a:pPr>
            <a:r>
              <a:rPr lang="en-US" b="1" dirty="0" smtClean="0"/>
              <a:t>Possible Approach</a:t>
            </a:r>
          </a:p>
          <a:p>
            <a:pPr lvl="1">
              <a:defRPr/>
            </a:pPr>
            <a:r>
              <a:rPr lang="en-US" dirty="0" smtClean="0"/>
              <a:t>Collaboration with appropriate KR University (Institute)</a:t>
            </a:r>
          </a:p>
          <a:p>
            <a:pPr lvl="1">
              <a:defRPr/>
            </a:pPr>
            <a:r>
              <a:rPr lang="en-US" dirty="0" smtClean="0"/>
              <a:t>Invite BG Master students to KR</a:t>
            </a:r>
          </a:p>
          <a:p>
            <a:pPr lvl="1">
              <a:defRPr/>
            </a:pPr>
            <a:r>
              <a:rPr lang="en-US" dirty="0" smtClean="0"/>
              <a:t>Exchange lecturers between the two countries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5275C-9DA8-4F74-89D6-8379277FD1A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2.3 Korean Digital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smtClean="0"/>
              <a:t>Situation</a:t>
            </a:r>
          </a:p>
          <a:p>
            <a:pPr lvl="1">
              <a:defRPr/>
            </a:pPr>
            <a:r>
              <a:rPr lang="en-US" dirty="0" smtClean="0"/>
              <a:t>KR donated Internet facilities to BG in 2004</a:t>
            </a:r>
          </a:p>
          <a:p>
            <a:pPr lvl="1">
              <a:defRPr/>
            </a:pPr>
            <a:r>
              <a:rPr lang="en-US" dirty="0" smtClean="0"/>
              <a:t>BG runs Internet Plaza with the facilities in Sofia</a:t>
            </a:r>
          </a:p>
          <a:p>
            <a:pPr lvl="1">
              <a:defRPr/>
            </a:pPr>
            <a:r>
              <a:rPr lang="en-US" dirty="0" smtClean="0"/>
              <a:t>PC, Beam projector, Screen, A/V systems</a:t>
            </a:r>
          </a:p>
          <a:p>
            <a:pPr>
              <a:defRPr/>
            </a:pPr>
            <a:r>
              <a:rPr lang="en-US" b="1" dirty="0" smtClean="0"/>
              <a:t>Needs</a:t>
            </a:r>
          </a:p>
          <a:p>
            <a:pPr lvl="1">
              <a:defRPr/>
            </a:pPr>
            <a:r>
              <a:rPr lang="en-US" dirty="0" smtClean="0"/>
              <a:t>Enhance usage of Internet Plaza</a:t>
            </a:r>
          </a:p>
          <a:p>
            <a:pPr lvl="1">
              <a:defRPr/>
            </a:pPr>
            <a:r>
              <a:rPr lang="en-US" dirty="0" smtClean="0"/>
              <a:t>Introduce KR digital content (movies, documentaries…)</a:t>
            </a:r>
          </a:p>
          <a:p>
            <a:pPr lvl="1">
              <a:defRPr/>
            </a:pPr>
            <a:r>
              <a:rPr lang="en-US" dirty="0" smtClean="0"/>
              <a:t>Provide cultural service to local people in Sofia</a:t>
            </a:r>
          </a:p>
          <a:p>
            <a:pPr>
              <a:defRPr/>
            </a:pPr>
            <a:r>
              <a:rPr lang="en-US" b="1" dirty="0" smtClean="0"/>
              <a:t>Possible Approach</a:t>
            </a:r>
          </a:p>
          <a:p>
            <a:pPr lvl="1">
              <a:defRPr/>
            </a:pPr>
            <a:r>
              <a:rPr lang="en-US" dirty="0" smtClean="0"/>
              <a:t> Play KR digital content at the Internet Plaza</a:t>
            </a:r>
          </a:p>
          <a:p>
            <a:pPr lvl="1">
              <a:defRPr/>
            </a:pPr>
            <a:r>
              <a:rPr lang="en-US" dirty="0" smtClean="0"/>
              <a:t> Internet Plaza provides the space and projector</a:t>
            </a:r>
          </a:p>
          <a:p>
            <a:pPr lvl="1">
              <a:defRPr/>
            </a:pPr>
            <a:r>
              <a:rPr lang="en-US" dirty="0" smtClean="0"/>
              <a:t> ITCC provides the digital content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56E80-C874-40EC-874E-91A48563581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3.1 ITCC Comm &amp; Collaboration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Problems</a:t>
            </a:r>
          </a:p>
          <a:p>
            <a:pPr lvl="1"/>
            <a:r>
              <a:rPr lang="en-US" sz="1600" smtClean="0"/>
              <a:t>Currently ITCC does not communicate effectively. Email is used for all communication. Important ideas, documents and links are lost and forgotten in emails</a:t>
            </a:r>
          </a:p>
          <a:p>
            <a:pPr lvl="1"/>
            <a:r>
              <a:rPr lang="en-US" sz="1600" smtClean="0"/>
              <a:t>Collaboration is sub-optimal. No shared workspace, projects do not share documents, no tracking of tasks, carry over and followup.    </a:t>
            </a:r>
          </a:p>
          <a:p>
            <a:pPr lvl="1"/>
            <a:r>
              <a:rPr lang="en-US" sz="1600" smtClean="0"/>
              <a:t>ITCC's public communication is rudimentary</a:t>
            </a:r>
          </a:p>
          <a:p>
            <a:r>
              <a:rPr lang="en-US" sz="2000" b="1" smtClean="0"/>
              <a:t>Needs</a:t>
            </a:r>
          </a:p>
          <a:p>
            <a:pPr lvl="1"/>
            <a:r>
              <a:rPr lang="en-ZW" sz="1600" smtClean="0">
                <a:solidFill>
                  <a:srgbClr val="FF0000"/>
                </a:solidFill>
              </a:rPr>
              <a:t>Efficient communication channel with the </a:t>
            </a:r>
            <a:r>
              <a:rPr lang="en-ZW" sz="1600" b="1" smtClean="0">
                <a:solidFill>
                  <a:srgbClr val="FF0000"/>
                </a:solidFill>
              </a:rPr>
              <a:t>Government</a:t>
            </a:r>
            <a:endParaRPr lang="en-US" sz="1600" b="1" smtClean="0">
              <a:solidFill>
                <a:srgbClr val="FF0000"/>
              </a:solidFill>
            </a:endParaRPr>
          </a:p>
          <a:p>
            <a:pPr lvl="1"/>
            <a:r>
              <a:rPr lang="en-ZW" sz="1600" smtClean="0">
                <a:solidFill>
                  <a:srgbClr val="00B050"/>
                </a:solidFill>
              </a:rPr>
              <a:t>Collaboration with the </a:t>
            </a:r>
            <a:r>
              <a:rPr lang="en-ZW" sz="1600" b="1" smtClean="0">
                <a:solidFill>
                  <a:srgbClr val="00B050"/>
                </a:solidFill>
              </a:rPr>
              <a:t>IT associations </a:t>
            </a:r>
            <a:r>
              <a:rPr lang="en-ZW" sz="1600" smtClean="0">
                <a:solidFill>
                  <a:srgbClr val="00B050"/>
                </a:solidFill>
              </a:rPr>
              <a:t>(BAIT, BASSCOM, ICT Cluster)</a:t>
            </a:r>
            <a:endParaRPr lang="en-US" sz="1600" smtClean="0">
              <a:solidFill>
                <a:srgbClr val="00B050"/>
              </a:solidFill>
            </a:endParaRPr>
          </a:p>
          <a:p>
            <a:pPr lvl="1"/>
            <a:r>
              <a:rPr lang="en-US" sz="1600" smtClean="0"/>
              <a:t>Effective </a:t>
            </a:r>
            <a:r>
              <a:rPr lang="en-US" sz="1600" b="1" smtClean="0"/>
              <a:t>communication and collaboration system </a:t>
            </a:r>
            <a:r>
              <a:rPr lang="en-US" sz="1600" smtClean="0"/>
              <a:t>(wiki)</a:t>
            </a:r>
          </a:p>
          <a:p>
            <a:pPr lvl="2"/>
            <a:r>
              <a:rPr lang="en-US" sz="1400" smtClean="0"/>
              <a:t>Establish wiki use templates, best practices, macros, etc</a:t>
            </a:r>
          </a:p>
          <a:p>
            <a:pPr lvl="2"/>
            <a:r>
              <a:rPr lang="en-US" sz="1400" smtClean="0"/>
              <a:t>Prepare wiki training and HowTo pages. Train everyone to use the wiki effectively and pervasively</a:t>
            </a:r>
          </a:p>
          <a:p>
            <a:pPr lvl="2"/>
            <a:r>
              <a:rPr lang="en-US" sz="1400" smtClean="0"/>
              <a:t>Perform "</a:t>
            </a:r>
            <a:r>
              <a:rPr lang="en-US" sz="1400" smtClean="0">
                <a:hlinkClick r:id="rId2"/>
              </a:rPr>
              <a:t>Wiki Gardening</a:t>
            </a:r>
            <a:r>
              <a:rPr lang="en-US" sz="1400" smtClean="0"/>
              <a:t>": spend time attending to the quality, flow, and overall polish of content; help people use the wiki through hands-on teaching; promulgate good </a:t>
            </a:r>
            <a:r>
              <a:rPr lang="en-US" sz="1400" smtClean="0">
                <a:hlinkClick r:id="rId3"/>
              </a:rPr>
              <a:t>Wiki Patterns</a:t>
            </a:r>
            <a:r>
              <a:rPr lang="en-US" sz="1400" smtClean="0"/>
              <a:t> </a:t>
            </a:r>
          </a:p>
          <a:p>
            <a:pPr lvl="1"/>
            <a:r>
              <a:rPr lang="en-US" sz="1600" b="1" smtClean="0"/>
              <a:t>Public website </a:t>
            </a:r>
          </a:p>
          <a:p>
            <a:pPr lvl="2"/>
            <a:r>
              <a:rPr lang="en-US" sz="1400" smtClean="0"/>
              <a:t>Website should be quite open since ITCC works for the public interest. Possible self-registration of eGov experts can, extensive discussion forums. "Natural extension" of the wiki</a:t>
            </a:r>
          </a:p>
          <a:p>
            <a:pPr lvl="1"/>
            <a:r>
              <a:rPr lang="en-US" sz="1600" b="1" smtClean="0"/>
              <a:t>Social presence</a:t>
            </a:r>
            <a:r>
              <a:rPr lang="en-US" sz="1600" smtClean="0"/>
              <a:t>, e.g. </a:t>
            </a:r>
            <a:r>
              <a:rPr lang="en-US" sz="1400" smtClean="0">
                <a:hlinkClick r:id="rId4"/>
              </a:rPr>
              <a:t>Facebook eBulgaria2020 group</a:t>
            </a:r>
            <a:r>
              <a:rPr lang="en-US" sz="1400" smtClean="0"/>
              <a:t>, Twitter, Slideshare, etc</a:t>
            </a:r>
          </a:p>
          <a:p>
            <a:pPr lvl="1"/>
            <a:r>
              <a:rPr lang="en-US" sz="1600" b="1" smtClean="0"/>
              <a:t>PR and media presence</a:t>
            </a:r>
            <a:r>
              <a:rPr lang="en-US" sz="1600" smtClean="0"/>
              <a:t>. </a:t>
            </a:r>
            <a:r>
              <a:rPr lang="en-ZW" sz="1400" smtClean="0"/>
              <a:t>C</a:t>
            </a:r>
            <a:r>
              <a:rPr lang="en-US" sz="1400" smtClean="0"/>
              <a:t>ollaborate with eGov-related media and conferences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8F8CD-A4E1-4470-8088-F68BC601558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3.2 Financial Management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b="1" smtClean="0"/>
              <a:t>Needs</a:t>
            </a:r>
            <a:r>
              <a:rPr lang="en-ZW" smtClean="0"/>
              <a:t> (internal management)</a:t>
            </a:r>
          </a:p>
          <a:p>
            <a:pPr lvl="1"/>
            <a:r>
              <a:rPr lang="en-ZW" smtClean="0"/>
              <a:t>Preparation of tender documents</a:t>
            </a:r>
          </a:p>
          <a:p>
            <a:pPr lvl="1"/>
            <a:r>
              <a:rPr lang="en-ZW" smtClean="0"/>
              <a:t>Execution of public procurement procedures</a:t>
            </a:r>
          </a:p>
          <a:p>
            <a:pPr lvl="1"/>
            <a:r>
              <a:rPr lang="en-ZW" smtClean="0"/>
              <a:t>Negotiation and Contracting</a:t>
            </a:r>
          </a:p>
          <a:p>
            <a:pPr lvl="1"/>
            <a:r>
              <a:rPr lang="en-ZW" smtClean="0"/>
              <a:t>Contract execution and monitoring</a:t>
            </a:r>
          </a:p>
          <a:p>
            <a:pPr lvl="1"/>
            <a:r>
              <a:rPr lang="en-ZW" smtClean="0"/>
              <a:t>Accountability to donors and Steering Committee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2E219-5B1E-4B3B-863B-422531C4ACC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smtClean="0"/>
              <a:t>Project Implementation</a:t>
            </a:r>
            <a:endParaRPr 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smtClean="0"/>
              <a:t>Proposed timeline:</a:t>
            </a:r>
          </a:p>
          <a:p>
            <a:pPr lvl="1"/>
            <a:r>
              <a:rPr lang="en-ZW" smtClean="0"/>
              <a:t>Mar-Apr: prepare project details (concept, work packages, deliverables, work breakdown)</a:t>
            </a:r>
          </a:p>
          <a:p>
            <a:pPr lvl="1"/>
            <a:r>
              <a:rPr lang="en-ZW" smtClean="0"/>
              <a:t>Apr-May: prepare tender documents</a:t>
            </a:r>
          </a:p>
          <a:p>
            <a:pPr lvl="1"/>
            <a:r>
              <a:rPr lang="en-ZW" smtClean="0"/>
              <a:t>Apr-May: </a:t>
            </a:r>
            <a:r>
              <a:rPr lang="en-US" smtClean="0"/>
              <a:t>find KR project partners </a:t>
            </a:r>
          </a:p>
          <a:p>
            <a:pPr lvl="1"/>
            <a:r>
              <a:rPr lang="en-ZW" smtClean="0"/>
              <a:t>May: partner meeting in KR (travel exp covered</a:t>
            </a:r>
            <a:r>
              <a:rPr lang="en-US" smtClean="0"/>
              <a:t>)</a:t>
            </a:r>
          </a:p>
          <a:p>
            <a:pPr lvl="1"/>
            <a:r>
              <a:rPr lang="en-ZW" smtClean="0"/>
              <a:t>May: public procurement procedure</a:t>
            </a:r>
          </a:p>
          <a:p>
            <a:pPr lvl="1"/>
            <a:r>
              <a:rPr lang="en-ZW" smtClean="0"/>
              <a:t>Jun: projects start</a:t>
            </a:r>
            <a:endParaRPr lang="en-US" smtClean="0"/>
          </a:p>
          <a:p>
            <a:r>
              <a:rPr lang="en-ZW" smtClean="0"/>
              <a:t>Only 7m for project execution</a:t>
            </a:r>
          </a:p>
          <a:p>
            <a:pPr lvl="1"/>
            <a:r>
              <a:rPr lang="en-ZW" smtClean="0"/>
              <a:t>Can we speedup timeline?</a:t>
            </a:r>
          </a:p>
          <a:p>
            <a:pPr lvl="1"/>
            <a:r>
              <a:rPr lang="en-ZW" smtClean="0"/>
              <a:t>Successful projects can be extended in second year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E4F9E-11CB-4298-988B-C0FB4AF96F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3: ITCC Roadmap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ZW" smtClean="0"/>
              <a:t>P</a:t>
            </a:r>
            <a:r>
              <a:rPr lang="en-US" smtClean="0"/>
              <a:t>urpose: develop ITCC Activity Roadmap</a:t>
            </a:r>
          </a:p>
          <a:p>
            <a:pPr eaLnBrk="1" hangingPunct="1"/>
            <a:r>
              <a:rPr lang="en-US" smtClean="0"/>
              <a:t>Total project effort: 15 person/days</a:t>
            </a:r>
          </a:p>
          <a:p>
            <a:pPr eaLnBrk="1" hangingPunct="1"/>
            <a:r>
              <a:rPr lang="en-US" smtClean="0"/>
              <a:t>Planning period: 1 year (2011). Actually 9m</a:t>
            </a:r>
          </a:p>
          <a:p>
            <a:pPr lvl="1" eaLnBrk="1" hangingPunct="1"/>
            <a:r>
              <a:rPr lang="en-US" smtClean="0"/>
              <a:t>Preparing project pipeline for a further year (2012)</a:t>
            </a:r>
          </a:p>
          <a:p>
            <a:pPr eaLnBrk="1" hangingPunct="1"/>
            <a:r>
              <a:rPr lang="en-US" smtClean="0"/>
              <a:t>Target number of projects: 8</a:t>
            </a:r>
          </a:p>
          <a:p>
            <a:pPr eaLnBrk="1" hangingPunct="1"/>
            <a:r>
              <a:rPr lang="en-ZW" smtClean="0"/>
              <a:t>Project started: 10 Feb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CFFC8-9E0B-483B-B9F0-0FFB9F5415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Planned Approach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Collaborative development of project ideas</a:t>
            </a:r>
          </a:p>
          <a:p>
            <a:pPr eaLnBrk="1" hangingPunct="1"/>
            <a:r>
              <a:rPr lang="en-ZW" smtClean="0"/>
              <a:t>Using wiki (Confluence)</a:t>
            </a:r>
            <a:endParaRPr lang="en-US" smtClean="0"/>
          </a:p>
          <a:p>
            <a:pPr eaLnBrk="1" hangingPunct="1"/>
            <a:r>
              <a:rPr lang="en-US" smtClean="0"/>
              <a:t>Pipe/funnel methodology:</a:t>
            </a:r>
          </a:p>
          <a:p>
            <a:pPr lvl="1" eaLnBrk="1" hangingPunct="1"/>
            <a:r>
              <a:rPr lang="en-US" smtClean="0"/>
              <a:t>Determine areas of interest</a:t>
            </a:r>
          </a:p>
          <a:p>
            <a:pPr lvl="1" eaLnBrk="1" hangingPunct="1"/>
            <a:r>
              <a:rPr lang="en-US" smtClean="0"/>
              <a:t>Long list of project ideas (target 24)</a:t>
            </a:r>
          </a:p>
          <a:p>
            <a:pPr lvl="1" eaLnBrk="1" hangingPunct="1"/>
            <a:r>
              <a:rPr lang="en-US" smtClean="0"/>
              <a:t>Short list of project fiches (target 16)</a:t>
            </a:r>
          </a:p>
          <a:p>
            <a:pPr lvl="1" eaLnBrk="1" hangingPunct="1"/>
            <a:r>
              <a:rPr lang="en-US" smtClean="0"/>
              <a:t>Final list of approved projects (target 8)</a:t>
            </a:r>
          </a:p>
          <a:p>
            <a:pPr eaLnBrk="1" hangingPunct="1"/>
            <a:r>
              <a:rPr lang="en-US" smtClean="0"/>
              <a:t>During each stage, project ideas are elaborated progressively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B0B0C-7869-461E-A6EA-F9CE69553F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Collaboration using wiki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69528-831E-4916-892D-204DFC712A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174" name="Content Placeholder 8"/>
          <p:cNvSpPr>
            <a:spLocks noGrp="1"/>
          </p:cNvSpPr>
          <p:nvPr>
            <p:ph idx="1"/>
          </p:nvPr>
        </p:nvSpPr>
        <p:spPr>
          <a:xfrm>
            <a:off x="0" y="5867400"/>
            <a:ext cx="8991600" cy="762000"/>
          </a:xfrm>
        </p:spPr>
        <p:txBody>
          <a:bodyPr/>
          <a:lstStyle/>
          <a:p>
            <a:pPr eaLnBrk="1" hangingPunct="1"/>
            <a:r>
              <a:rPr lang="en-ZW" sz="2000" smtClean="0"/>
              <a:t>Website is built on the same platform and can be opened easily for collaboration by more experts!</a:t>
            </a:r>
            <a:endParaRPr lang="en-US" sz="2000" smtClean="0"/>
          </a:p>
        </p:txBody>
      </p:sp>
      <p:pic>
        <p:nvPicPr>
          <p:cNvPr id="7175" name="Content Placeholder 7" descr="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077325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Collaboration Process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Wiki enables broad participation and simultaneous gathering of data for many projects</a:t>
            </a:r>
          </a:p>
          <a:p>
            <a:pPr eaLnBrk="1" hangingPunct="1"/>
            <a:r>
              <a:rPr lang="en-US" smtClean="0"/>
              <a:t>Well-defined information templates are used to ensure comprehensive and consistent description</a:t>
            </a:r>
          </a:p>
          <a:p>
            <a:pPr eaLnBrk="1" hangingPunct="1"/>
            <a:r>
              <a:rPr lang="en-US" smtClean="0"/>
              <a:t>All information will be published in a final report using PDF export</a:t>
            </a:r>
          </a:p>
          <a:p>
            <a:pPr eaLnBrk="1" hangingPunct="1"/>
            <a:r>
              <a:rPr lang="en-US" smtClean="0"/>
              <a:t>Project 1 (eGov status overview) and Project 2 (development of KPI/criteria) provide important inputs for this project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F5FCE-A979-48B9-9321-D13CBC0218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tmp\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124200"/>
            <a:ext cx="29718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Areas of Interest</a:t>
            </a:r>
            <a:endParaRPr lang="en-US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Areas of interest to ITCC are implemented as tags (Confluence Labels)</a:t>
            </a:r>
          </a:p>
          <a:p>
            <a:pPr lvl="1" eaLnBrk="1" hangingPunct="1"/>
            <a:r>
              <a:rPr lang="en-US" smtClean="0"/>
              <a:t>Mark each project idea with </a:t>
            </a:r>
            <a:r>
              <a:rPr lang="en-US" b="1" smtClean="0"/>
              <a:t>all</a:t>
            </a:r>
            <a:r>
              <a:rPr lang="en-US" smtClean="0"/>
              <a:t> applicable tags</a:t>
            </a:r>
          </a:p>
          <a:p>
            <a:pPr lvl="1" eaLnBrk="1" hangingPunct="1"/>
            <a:r>
              <a:rPr lang="en-ZW" smtClean="0"/>
              <a:t>This allows various reports (e.g. projects per tag) and analyses (e.g. </a:t>
            </a:r>
            <a:r>
              <a:rPr lang="en-US" smtClean="0"/>
              <a:t>most popular tags, </a:t>
            </a:r>
            <a:r>
              <a:rPr lang="en-ZW" smtClean="0"/>
              <a:t>"tag cumulus")</a:t>
            </a:r>
          </a:p>
          <a:p>
            <a:pPr eaLnBrk="1" hangingPunct="1"/>
            <a:endParaRPr lang="en-ZW" smtClean="0"/>
          </a:p>
          <a:p>
            <a:pPr eaLnBrk="1" hangingPunct="1"/>
            <a:endParaRPr lang="en-ZW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Government input was missing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lvl="1" eaLnBrk="1" hangingPunct="1"/>
            <a:r>
              <a:rPr lang="en-US" smtClean="0"/>
              <a:t>Although government interest is the most important criterion to ensure usability of ITCC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3B841-FE9B-4256-B724-84BF6345D7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W" smtClean="0"/>
              <a:t>List of Areas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1066800"/>
          </a:xfrm>
        </p:spPr>
        <p:txBody>
          <a:bodyPr/>
          <a:lstStyle/>
          <a:p>
            <a:pPr eaLnBrk="1" hangingPunct="1"/>
            <a:r>
              <a:rPr lang="en-ZW" sz="2800" smtClean="0"/>
              <a:t>Sampling of the areas</a:t>
            </a:r>
          </a:p>
          <a:p>
            <a:pPr eaLnBrk="1" hangingPunct="1"/>
            <a:r>
              <a:rPr lang="en-ZW" sz="2800" smtClean="0"/>
              <a:t>Will be supplemented from ideas and updated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 Mar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BG-KR eGov Experts Workshop: Project 3: ITCC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01366-8264-4016-8EAF-B6D46BBDFD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676400"/>
          <a:ext cx="4913218" cy="43859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82668"/>
                <a:gridCol w="3830550"/>
              </a:tblGrid>
              <a:tr h="125089">
                <a:tc>
                  <a:txBody>
                    <a:bodyPr/>
                    <a:lstStyle/>
                    <a:p>
                      <a:r>
                        <a:rPr lang="en-US" sz="1200" dirty="0"/>
                        <a:t>support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Supporting areas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 dirty="0"/>
                        <a:t>collaboration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collaboration on ITCC projects </a:t>
                      </a:r>
                    </a:p>
                  </a:txBody>
                  <a:tcPr marL="24190" marR="24190" marT="12095" marB="12095" anchor="ctr"/>
                </a:tc>
              </a:tr>
              <a:tr h="210994">
                <a:tc>
                  <a:txBody>
                    <a:bodyPr/>
                    <a:lstStyle/>
                    <a:p>
                      <a:r>
                        <a:rPr lang="en-US" sz="1200"/>
                        <a:t>communication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ITCC communications, intranet (confluence) and website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/>
                        <a:t>PR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public relations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organization </a:t>
                      </a:r>
                    </a:p>
                  </a:txBody>
                  <a:tcPr marL="24190" marR="24190" marT="12095" marB="1209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 areas </a:t>
                      </a:r>
                    </a:p>
                  </a:txBody>
                  <a:tcPr marL="24190" marR="24190" marT="12095" marB="12095" anchor="ctr">
                    <a:solidFill>
                      <a:schemeClr val="accent1"/>
                    </a:solidFill>
                  </a:tcPr>
                </a:tc>
              </a:tr>
              <a:tr h="301422">
                <a:tc>
                  <a:txBody>
                    <a:bodyPr/>
                    <a:lstStyle/>
                    <a:p>
                      <a:r>
                        <a:rPr lang="en-US" sz="1200"/>
                        <a:t>evaluation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studies, criteria for selection and evaluation of eServices, projects, etc </a:t>
                      </a:r>
                    </a:p>
                  </a:txBody>
                  <a:tcPr marL="24190" marR="24190" marT="12095" marB="12095" anchor="ctr"/>
                </a:tc>
              </a:tr>
              <a:tr h="301422">
                <a:tc>
                  <a:txBody>
                    <a:bodyPr/>
                    <a:lstStyle/>
                    <a:p>
                      <a:r>
                        <a:rPr lang="en-US" sz="1200"/>
                        <a:t>legal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legal aspects of </a:t>
                      </a:r>
                      <a:r>
                        <a:rPr lang="en-US" sz="1200" dirty="0" smtClean="0"/>
                        <a:t>eGov: </a:t>
                      </a:r>
                      <a:r>
                        <a:rPr lang="en-US" sz="1200" dirty="0"/>
                        <a:t>laws, bylaws, institutionalization </a:t>
                      </a:r>
                    </a:p>
                  </a:txBody>
                  <a:tcPr marL="24190" marR="24190" marT="12095" marB="12095" anchor="ctr"/>
                </a:tc>
              </a:tr>
              <a:tr h="210994">
                <a:tc>
                  <a:txBody>
                    <a:bodyPr/>
                    <a:lstStyle/>
                    <a:p>
                      <a:r>
                        <a:rPr lang="en-US" sz="1200"/>
                        <a:t>publicity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publicizing </a:t>
                      </a:r>
                      <a:r>
                        <a:rPr lang="en-US" sz="1200" dirty="0" smtClean="0"/>
                        <a:t>eGov use </a:t>
                      </a:r>
                      <a:r>
                        <a:rPr lang="en-US" sz="1200" dirty="0"/>
                        <a:t>with citizens and businesses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/>
                        <a:t>pilot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Pilot project, proof of concept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technology </a:t>
                      </a:r>
                    </a:p>
                  </a:txBody>
                  <a:tcPr marL="24190" marR="24190" marT="12095" marB="1209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Technical areas </a:t>
                      </a:r>
                    </a:p>
                  </a:txBody>
                  <a:tcPr marL="24190" marR="24190" marT="12095" marB="12095" anchor="ctr">
                    <a:solidFill>
                      <a:schemeClr val="accent1"/>
                    </a:solidFill>
                  </a:tcPr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/>
                        <a:t>central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central services and registries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/>
                        <a:t>interop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IT application interoperability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/>
                        <a:t>register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register applications </a:t>
                      </a:r>
                    </a:p>
                  </a:txBody>
                  <a:tcPr marL="24190" marR="24190" marT="12095" marB="12095" anchor="ctr"/>
                </a:tc>
              </a:tr>
              <a:tr h="210994">
                <a:tc>
                  <a:txBody>
                    <a:bodyPr/>
                    <a:lstStyle/>
                    <a:p>
                      <a:r>
                        <a:rPr lang="en-US" sz="1200"/>
                        <a:t>framework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technological frameworks for developing eServices </a:t>
                      </a:r>
                    </a:p>
                  </a:txBody>
                  <a:tcPr marL="24190" marR="24190" marT="12095" marB="12095" anchor="ctr"/>
                </a:tc>
              </a:tr>
              <a:tr h="210994">
                <a:tc>
                  <a:txBody>
                    <a:bodyPr/>
                    <a:lstStyle/>
                    <a:p>
                      <a:r>
                        <a:rPr lang="en-US" sz="1200"/>
                        <a:t>modeling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modeling of information, data objects, business processes </a:t>
                      </a:r>
                    </a:p>
                  </a:txBody>
                  <a:tcPr marL="24190" marR="24190" marT="12095" marB="12095" anchor="ctr"/>
                </a:tc>
              </a:tr>
              <a:tr h="125089">
                <a:tc>
                  <a:txBody>
                    <a:bodyPr/>
                    <a:lstStyle/>
                    <a:p>
                      <a:r>
                        <a:rPr lang="en-US" sz="1200"/>
                        <a:t>security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IT security </a:t>
                      </a:r>
                    </a:p>
                  </a:txBody>
                  <a:tcPr marL="24190" marR="24190" marT="12095" marB="12095" anchor="ctr"/>
                </a:tc>
              </a:tr>
              <a:tr h="280152">
                <a:tc>
                  <a:txBody>
                    <a:bodyPr/>
                    <a:lstStyle/>
                    <a:p>
                      <a:r>
                        <a:rPr lang="en-US" sz="1200"/>
                        <a:t>generation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generation of software artifacts, including DB schemas, classes, screens </a:t>
                      </a:r>
                    </a:p>
                  </a:txBody>
                  <a:tcPr marL="24190" marR="24190" marT="12095" marB="12095" anchor="ctr"/>
                </a:tc>
              </a:tr>
              <a:tr h="301422">
                <a:tc>
                  <a:txBody>
                    <a:bodyPr/>
                    <a:lstStyle/>
                    <a:p>
                      <a:r>
                        <a:rPr lang="en-US" sz="1200"/>
                        <a:t>standardization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Analysis of e-service best practices and creation of reference models </a:t>
                      </a:r>
                    </a:p>
                  </a:txBody>
                  <a:tcPr marL="24190" marR="24190" marT="12095" marB="12095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81600" y="1676400"/>
          <a:ext cx="3581400" cy="335280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89138"/>
                <a:gridCol w="2492262"/>
              </a:tblGrid>
              <a:tr h="234477">
                <a:tc>
                  <a:txBody>
                    <a:bodyPr/>
                    <a:lstStyle/>
                    <a:p>
                      <a:r>
                        <a:rPr lang="en-US" sz="1200" dirty="0"/>
                        <a:t>innovation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Innovation areas </a:t>
                      </a:r>
                    </a:p>
                  </a:txBody>
                  <a:tcPr marL="24190" marR="24190" marT="12095" marB="12095" anchor="ctr"/>
                </a:tc>
              </a:tr>
              <a:tr h="441562">
                <a:tc>
                  <a:txBody>
                    <a:bodyPr/>
                    <a:lstStyle/>
                    <a:p>
                      <a:r>
                        <a:rPr lang="en-US" sz="1200" dirty="0"/>
                        <a:t>semantic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Semantic modeling, Semantic Web, Open Government Data </a:t>
                      </a:r>
                    </a:p>
                  </a:txBody>
                  <a:tcPr marL="24190" marR="24190" marT="12095" marB="12095" anchor="ctr"/>
                </a:tc>
              </a:tr>
              <a:tr h="234477">
                <a:tc>
                  <a:txBody>
                    <a:bodyPr/>
                    <a:lstStyle/>
                    <a:p>
                      <a:r>
                        <a:rPr lang="en-US" sz="1200" dirty="0"/>
                        <a:t>BPM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Business Process Management </a:t>
                      </a:r>
                    </a:p>
                  </a:txBody>
                  <a:tcPr marL="24190" marR="24190" marT="12095" marB="12095" anchor="ctr"/>
                </a:tc>
              </a:tr>
              <a:tr h="441562">
                <a:tc>
                  <a:txBody>
                    <a:bodyPr/>
                    <a:lstStyle/>
                    <a:p>
                      <a:r>
                        <a:rPr lang="en-US" sz="1200" dirty="0"/>
                        <a:t>BSC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Balanced scorecard strategic management </a:t>
                      </a:r>
                    </a:p>
                  </a:txBody>
                  <a:tcPr marL="24190" marR="24190" marT="12095" marB="12095" anchor="ctr"/>
                </a:tc>
              </a:tr>
              <a:tr h="2344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vertical </a:t>
                      </a:r>
                    </a:p>
                  </a:txBody>
                  <a:tcPr marL="24190" marR="24190" marT="12095" marB="1209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Vertical areas </a:t>
                      </a:r>
                    </a:p>
                  </a:txBody>
                  <a:tcPr marL="24190" marR="24190" marT="12095" marB="12095" anchor="ctr">
                    <a:solidFill>
                      <a:schemeClr val="accent1"/>
                    </a:solidFill>
                  </a:tcPr>
                </a:tc>
              </a:tr>
              <a:tr h="648647">
                <a:tc>
                  <a:txBody>
                    <a:bodyPr/>
                    <a:lstStyle/>
                    <a:p>
                      <a:r>
                        <a:rPr lang="en-US" sz="1200"/>
                        <a:t>e-Procurement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electronic procurement, incl. notices, application process, administrative procedures </a:t>
                      </a:r>
                    </a:p>
                  </a:txBody>
                  <a:tcPr marL="24190" marR="24190" marT="12095" marB="12095" anchor="ctr"/>
                </a:tc>
              </a:tr>
              <a:tr h="441562">
                <a:tc>
                  <a:txBody>
                    <a:bodyPr/>
                    <a:lstStyle/>
                    <a:p>
                      <a:r>
                        <a:rPr lang="en-US" sz="1200"/>
                        <a:t>e-Health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electronic health information, health care </a:t>
                      </a:r>
                    </a:p>
                  </a:txBody>
                  <a:tcPr marL="24190" marR="24190" marT="12095" marB="12095" anchor="ctr"/>
                </a:tc>
              </a:tr>
              <a:tr h="441562">
                <a:tc>
                  <a:txBody>
                    <a:bodyPr/>
                    <a:lstStyle/>
                    <a:p>
                      <a:r>
                        <a:rPr lang="en-US" sz="1200"/>
                        <a:t>e-Education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best </a:t>
                      </a:r>
                      <a:r>
                        <a:rPr lang="en-US" sz="1200" dirty="0"/>
                        <a:t>practices for e-education in universities, schools </a:t>
                      </a:r>
                    </a:p>
                  </a:txBody>
                  <a:tcPr marL="24190" marR="24190" marT="12095" marB="12095" anchor="ctr"/>
                </a:tc>
              </a:tr>
              <a:tr h="234477">
                <a:tc>
                  <a:txBody>
                    <a:bodyPr/>
                    <a:lstStyle/>
                    <a:p>
                      <a:r>
                        <a:rPr lang="en-US" sz="1200"/>
                        <a:t>OpenGovData </a:t>
                      </a:r>
                    </a:p>
                  </a:txBody>
                  <a:tcPr marL="24190" marR="24190" marT="12095" marB="1209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Open Government Data </a:t>
                      </a:r>
                    </a:p>
                  </a:txBody>
                  <a:tcPr marL="24190" marR="24190" marT="12095" marB="1209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PresentationMetadata xmlns:xsi=&quot;http://www.w3.org/2001/XMLSchema-instance&quot; xmlns:xsd=&quot;http://www.w3.org/2001/XMLSchema&quot;&gt;&#10;  &lt;TransitionType&gt;Direct&lt;/TransitionType&gt;&#10;  &lt;UniqueID&gt;0&lt;/UniqueID&gt;&#10;  &lt;ShowPreviews&gt;true&lt;/ShowPreviews&gt;&#10;  &lt;ShowReviews&gt;true&lt;/ShowReviews&gt;&#10;  &lt;ShowHeaderTitle&gt;true&lt;/ShowHeaderTitle&gt;&#10;  &lt;ShowHeaderNumber&gt;false&lt;/ShowHeaderNumber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ectionArrangement&gt;Simple&lt;/SectionArrangement&gt;&#10;&lt;/Presentation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20110311-ITCC-Worksho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20110311-ITCC-Workshop-Template</Template>
  <TotalTime>408</TotalTime>
  <Words>3628</Words>
  <Application>Microsoft Office PowerPoint</Application>
  <PresentationFormat>On-screen Show (4:3)</PresentationFormat>
  <Paragraphs>630</Paragraphs>
  <Slides>38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20110311-ITCC-Workshop-Template</vt:lpstr>
      <vt:lpstr>Slide 1</vt:lpstr>
      <vt:lpstr>Project 3: ITCC Roadmap</vt:lpstr>
      <vt:lpstr>Initial ITCC Projects</vt:lpstr>
      <vt:lpstr>Project 3: ITCC Roadmap</vt:lpstr>
      <vt:lpstr>Planned Approach</vt:lpstr>
      <vt:lpstr>Collaboration using wiki</vt:lpstr>
      <vt:lpstr>Collaboration Process</vt:lpstr>
      <vt:lpstr>Areas of Interest</vt:lpstr>
      <vt:lpstr>List of Areas</vt:lpstr>
      <vt:lpstr>Slide 10</vt:lpstr>
      <vt:lpstr>Project Ideas</vt:lpstr>
      <vt:lpstr>Project Idea Grouping</vt:lpstr>
      <vt:lpstr>Idea Description Format</vt:lpstr>
      <vt:lpstr>Sample Project Idea</vt:lpstr>
      <vt:lpstr>Sample Project Idea (2)</vt:lpstr>
      <vt:lpstr>Sample Project Idea (3)</vt:lpstr>
      <vt:lpstr>Sample Project Idea (4)</vt:lpstr>
      <vt:lpstr>Sample Project Idea (5)</vt:lpstr>
      <vt:lpstr>Slide 19</vt:lpstr>
      <vt:lpstr>Actual Approach</vt:lpstr>
      <vt:lpstr>Selected Projects</vt:lpstr>
      <vt:lpstr>1.1 Semantic Web for eGov</vt:lpstr>
      <vt:lpstr>Map of Open Gov Data Initiatives</vt:lpstr>
      <vt:lpstr>1.2 ETF adopting KR eGovFrame</vt:lpstr>
      <vt:lpstr>eGovFrame Runtime Env</vt:lpstr>
      <vt:lpstr>eGovFrame Development Env</vt:lpstr>
      <vt:lpstr>eGovFrame Common Services</vt:lpstr>
      <vt:lpstr>eGovFrame Service Group</vt:lpstr>
      <vt:lpstr>eGovFrame Component Passport</vt:lpstr>
      <vt:lpstr>Slide 30</vt:lpstr>
      <vt:lpstr>1.3 eGov Best Practices</vt:lpstr>
      <vt:lpstr>1.4 Analysis of ICT innovation</vt:lpstr>
      <vt:lpstr>2.1 Korea-Bulgaria ICT Forum</vt:lpstr>
      <vt:lpstr>2.2 Students/Lecturers Exchange</vt:lpstr>
      <vt:lpstr>2.3 Korean Digital Content</vt:lpstr>
      <vt:lpstr>3.1 ITCC Comm &amp; Collaboration</vt:lpstr>
      <vt:lpstr>3.2 Financial Management</vt:lpstr>
      <vt:lpstr>Project Implementation</vt:lpstr>
    </vt:vector>
  </TitlesOfParts>
  <Company>Sirma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Vladimir Alexiev</dc:creator>
  <cp:lastModifiedBy>Nedyu Popivanov</cp:lastModifiedBy>
  <cp:revision>38</cp:revision>
  <dcterms:created xsi:type="dcterms:W3CDTF">2011-03-10T02:05:26Z</dcterms:created>
  <dcterms:modified xsi:type="dcterms:W3CDTF">2013-06-21T02:07:09Z</dcterms:modified>
</cp:coreProperties>
</file>